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32"/>
  </p:notesMasterIdLst>
  <p:sldIdLst>
    <p:sldId id="256" r:id="rId2"/>
    <p:sldId id="257" r:id="rId3"/>
    <p:sldId id="273" r:id="rId4"/>
    <p:sldId id="284" r:id="rId5"/>
    <p:sldId id="272" r:id="rId6"/>
    <p:sldId id="276" r:id="rId7"/>
    <p:sldId id="264" r:id="rId8"/>
    <p:sldId id="285" r:id="rId9"/>
    <p:sldId id="275" r:id="rId10"/>
    <p:sldId id="274" r:id="rId11"/>
    <p:sldId id="277" r:id="rId12"/>
    <p:sldId id="278" r:id="rId13"/>
    <p:sldId id="265" r:id="rId14"/>
    <p:sldId id="286" r:id="rId15"/>
    <p:sldId id="266" r:id="rId16"/>
    <p:sldId id="279" r:id="rId17"/>
    <p:sldId id="267" r:id="rId18"/>
    <p:sldId id="287" r:id="rId19"/>
    <p:sldId id="281" r:id="rId20"/>
    <p:sldId id="289" r:id="rId21"/>
    <p:sldId id="290" r:id="rId22"/>
    <p:sldId id="293" r:id="rId23"/>
    <p:sldId id="283" r:id="rId24"/>
    <p:sldId id="269" r:id="rId25"/>
    <p:sldId id="291" r:id="rId26"/>
    <p:sldId id="270" r:id="rId27"/>
    <p:sldId id="292" r:id="rId28"/>
    <p:sldId id="271" r:id="rId29"/>
    <p:sldId id="294" r:id="rId30"/>
    <p:sldId id="280" r:id="rId31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468D"/>
    <a:srgbClr val="F9B6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59" d="100"/>
          <a:sy n="59" d="100"/>
        </p:scale>
        <p:origin x="108" y="12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AA6504-3A18-4B11-B2A2-91293DB85E9B}" type="datetimeFigureOut">
              <a:rPr lang="fr-FR" smtClean="0"/>
              <a:t>06/09/2022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C5A25D-18B4-43D8-B180-C980900E120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929101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DVANS Group">
  <p:cSld name="ADVANS Group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"/>
          <p:cNvSpPr txBox="1">
            <a:spLocks noGrp="1"/>
          </p:cNvSpPr>
          <p:nvPr>
            <p:ph type="title"/>
          </p:nvPr>
        </p:nvSpPr>
        <p:spPr>
          <a:xfrm>
            <a:off x="838200" y="770531"/>
            <a:ext cx="105156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0468D"/>
              </a:buClr>
              <a:buSzPts val="33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fld id="{CFEEEAFF-5333-4656-846E-9FFC221E5D5D}" type="datetime1">
              <a:rPr lang="fr-FR" smtClean="0"/>
              <a:t>06/09/2022</a:t>
            </a:fld>
            <a:endParaRPr lang="fr-FR"/>
          </a:p>
        </p:txBody>
      </p:sp>
      <p:sp>
        <p:nvSpPr>
          <p:cNvPr id="16" name="Google Shape;16;p2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 lang="fr-FR"/>
          </a:p>
        </p:txBody>
      </p:sp>
      <p:sp>
        <p:nvSpPr>
          <p:cNvPr id="17" name="Google Shape;17;p2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217A4F88-F7D4-4929-B1B4-8D4680E40F04}" type="slidenum">
              <a:rPr lang="fr-FR" smtClean="0"/>
              <a:pPr/>
              <a:t>‹N°›</a:t>
            </a:fld>
            <a:endParaRPr lang="fr-FR"/>
          </a:p>
        </p:txBody>
      </p:sp>
      <p:pic>
        <p:nvPicPr>
          <p:cNvPr id="18" name="Google Shape;18;p2"/>
          <p:cNvPicPr preferRelativeResize="0"/>
          <p:nvPr/>
        </p:nvPicPr>
        <p:blipFill rotWithShape="1">
          <a:blip r:embed="rId2" cstate="print">
            <a:alphaModFix/>
          </a:blip>
          <a:srcRect/>
          <a:stretch/>
        </p:blipFill>
        <p:spPr>
          <a:xfrm>
            <a:off x="9642536" y="274498"/>
            <a:ext cx="2262809" cy="595001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609585" lvl="0" indent="-423323" algn="l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SzPts val="1400"/>
              <a:buChar char="•"/>
              <a:defRPr/>
            </a:lvl1pPr>
            <a:lvl2pPr marL="1219170" lvl="1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SzPts val="1400"/>
              <a:buChar char="•"/>
              <a:defRPr/>
            </a:lvl2pPr>
            <a:lvl3pPr marL="1828754" lvl="2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SzPts val="1400"/>
              <a:buChar char="•"/>
              <a:defRPr/>
            </a:lvl3pPr>
            <a:lvl4pPr marL="2438339" lvl="3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SzPts val="1400"/>
              <a:buChar char="•"/>
              <a:defRPr/>
            </a:lvl4pPr>
            <a:lvl5pPr marL="3047924" lvl="4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SzPts val="1400"/>
              <a:buChar char="•"/>
              <a:defRPr/>
            </a:lvl5pPr>
            <a:lvl6pPr marL="3657509" lvl="5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4267093" lvl="6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4876678" lvl="7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5486263" lvl="8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16831966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LSYS Design" type="obj">
  <p:cSld name="ELSYS Design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838200" y="770531"/>
            <a:ext cx="105156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0468D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609585" lvl="0" indent="-423323" algn="l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SzPts val="1400"/>
              <a:buChar char="•"/>
              <a:defRPr/>
            </a:lvl1pPr>
            <a:lvl2pPr marL="1219170" lvl="1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SzPts val="1400"/>
              <a:buChar char="•"/>
              <a:defRPr/>
            </a:lvl2pPr>
            <a:lvl3pPr marL="1828754" lvl="2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SzPts val="1400"/>
              <a:buChar char="•"/>
              <a:defRPr/>
            </a:lvl3pPr>
            <a:lvl4pPr marL="2438339" lvl="3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SzPts val="1400"/>
              <a:buChar char="•"/>
              <a:defRPr/>
            </a:lvl4pPr>
            <a:lvl5pPr marL="3047924" lvl="4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SzPts val="1400"/>
              <a:buChar char="•"/>
              <a:defRPr/>
            </a:lvl5pPr>
            <a:lvl6pPr marL="3657509" lvl="5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4267093" lvl="6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4876678" lvl="7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5486263" lvl="8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3" name="Google Shape;23;p3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fld id="{BD9E2F1E-8E19-4BDB-9C66-8166FCF91ACB}" type="datetime1">
              <a:rPr lang="fr-FR" smtClean="0"/>
              <a:t>06/09/2022</a:t>
            </a:fld>
            <a:endParaRPr lang="fr-FR"/>
          </a:p>
        </p:txBody>
      </p:sp>
      <p:sp>
        <p:nvSpPr>
          <p:cNvPr id="24" name="Google Shape;24;p3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 lang="fr-FR"/>
          </a:p>
        </p:txBody>
      </p:sp>
      <p:sp>
        <p:nvSpPr>
          <p:cNvPr id="25" name="Google Shape;25;p3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217A4F88-F7D4-4929-B1B4-8D4680E40F04}" type="slidenum">
              <a:rPr lang="fr-FR" smtClean="0"/>
              <a:pPr/>
              <a:t>‹N°›</a:t>
            </a:fld>
            <a:endParaRPr lang="fr-FR"/>
          </a:p>
        </p:txBody>
      </p:sp>
      <p:pic>
        <p:nvPicPr>
          <p:cNvPr id="26" name="Google Shape;26;p3"/>
          <p:cNvPicPr preferRelativeResize="0"/>
          <p:nvPr/>
        </p:nvPicPr>
        <p:blipFill rotWithShape="1">
          <a:blip r:embed="rId2" cstate="print">
            <a:alphaModFix/>
          </a:blip>
          <a:srcRect/>
          <a:stretch/>
        </p:blipFill>
        <p:spPr>
          <a:xfrm>
            <a:off x="10803211" y="87385"/>
            <a:ext cx="1148829" cy="106176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572308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e de titre" type="title">
  <p:cSld name="Diapositive de titre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>
            <a:spLocks noGrp="1"/>
          </p:cNvSpPr>
          <p:nvPr>
            <p:ph type="ctrTitle"/>
          </p:nvPr>
        </p:nvSpPr>
        <p:spPr>
          <a:xfrm>
            <a:off x="914401" y="2130425"/>
            <a:ext cx="10363200" cy="14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0468D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subTitle" idx="1"/>
          </p:nvPr>
        </p:nvSpPr>
        <p:spPr>
          <a:xfrm>
            <a:off x="1828800" y="3886201"/>
            <a:ext cx="8534400" cy="17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SzPts val="21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SzPts val="1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SzPts val="15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dt" idx="10"/>
          </p:nvPr>
        </p:nvSpPr>
        <p:spPr>
          <a:xfrm>
            <a:off x="609601" y="6356352"/>
            <a:ext cx="2844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fld id="{E6EFF410-C7E4-4EDB-8177-1DF1BBA75C08}" type="datetime1">
              <a:rPr lang="fr-FR" smtClean="0"/>
              <a:t>06/09/2022</a:t>
            </a:fld>
            <a:endParaRPr lang="fr-FR"/>
          </a:p>
        </p:txBody>
      </p:sp>
      <p:sp>
        <p:nvSpPr>
          <p:cNvPr id="31" name="Google Shape;31;p4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 lang="fr-FR"/>
          </a:p>
        </p:txBody>
      </p:sp>
      <p:sp>
        <p:nvSpPr>
          <p:cNvPr id="32" name="Google Shape;32;p4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217A4F88-F7D4-4929-B1B4-8D4680E40F04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70354911"/>
      </p:ext>
    </p:extLst>
  </p:cSld>
  <p:clrMapOvr>
    <a:masterClrMapping/>
  </p:clrMapOvr>
  <p:transition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ViSTO">
  <p:cSld name="AViSTO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>
            <a:spLocks noGrp="1"/>
          </p:cNvSpPr>
          <p:nvPr>
            <p:ph type="title"/>
          </p:nvPr>
        </p:nvSpPr>
        <p:spPr>
          <a:xfrm>
            <a:off x="838200" y="770531"/>
            <a:ext cx="105156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0468D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609585" lvl="0" indent="-423323" algn="l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SzPts val="1400"/>
              <a:buChar char="•"/>
              <a:defRPr/>
            </a:lvl1pPr>
            <a:lvl2pPr marL="1219170" lvl="1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SzPts val="1400"/>
              <a:buChar char="•"/>
              <a:defRPr/>
            </a:lvl2pPr>
            <a:lvl3pPr marL="1828754" lvl="2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SzPts val="1400"/>
              <a:buChar char="•"/>
              <a:defRPr/>
            </a:lvl3pPr>
            <a:lvl4pPr marL="2438339" lvl="3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SzPts val="1400"/>
              <a:buChar char="•"/>
              <a:defRPr/>
            </a:lvl4pPr>
            <a:lvl5pPr marL="3047924" lvl="4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SzPts val="1400"/>
              <a:buChar char="•"/>
              <a:defRPr/>
            </a:lvl5pPr>
            <a:lvl6pPr marL="3657509" lvl="5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4267093" lvl="6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4876678" lvl="7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5486263" lvl="8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6" name="Google Shape;36;p5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fld id="{B9209E9C-E264-420C-9BAD-0924C54E29E4}" type="datetime1">
              <a:rPr lang="fr-FR" smtClean="0"/>
              <a:t>06/09/2022</a:t>
            </a:fld>
            <a:endParaRPr lang="fr-FR"/>
          </a:p>
        </p:txBody>
      </p:sp>
      <p:sp>
        <p:nvSpPr>
          <p:cNvPr id="37" name="Google Shape;37;p5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 lang="fr-FR"/>
          </a:p>
        </p:txBody>
      </p:sp>
      <p:sp>
        <p:nvSpPr>
          <p:cNvPr id="38" name="Google Shape;38;p5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217A4F88-F7D4-4929-B1B4-8D4680E40F04}" type="slidenum">
              <a:rPr lang="fr-FR" smtClean="0"/>
              <a:pPr/>
              <a:t>‹N°›</a:t>
            </a:fld>
            <a:endParaRPr lang="fr-FR"/>
          </a:p>
        </p:txBody>
      </p:sp>
      <p:pic>
        <p:nvPicPr>
          <p:cNvPr id="39" name="Google Shape;39;p5"/>
          <p:cNvPicPr preferRelativeResize="0"/>
          <p:nvPr/>
        </p:nvPicPr>
        <p:blipFill rotWithShape="1">
          <a:blip r:embed="rId2" cstate="print">
            <a:alphaModFix/>
          </a:blip>
          <a:srcRect/>
          <a:stretch/>
        </p:blipFill>
        <p:spPr>
          <a:xfrm>
            <a:off x="10716122" y="173366"/>
            <a:ext cx="1210687" cy="8827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884418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ECAGINE">
  <p:cSld name="MECAGINE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>
            <a:spLocks noGrp="1"/>
          </p:cNvSpPr>
          <p:nvPr>
            <p:ph type="title"/>
          </p:nvPr>
        </p:nvSpPr>
        <p:spPr>
          <a:xfrm>
            <a:off x="838200" y="770531"/>
            <a:ext cx="105156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0468D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609585" lvl="0" indent="-423323" algn="l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SzPts val="1400"/>
              <a:buChar char="•"/>
              <a:defRPr/>
            </a:lvl1pPr>
            <a:lvl2pPr marL="1219170" lvl="1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SzPts val="1400"/>
              <a:buChar char="•"/>
              <a:defRPr/>
            </a:lvl2pPr>
            <a:lvl3pPr marL="1828754" lvl="2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SzPts val="1400"/>
              <a:buChar char="•"/>
              <a:defRPr/>
            </a:lvl3pPr>
            <a:lvl4pPr marL="2438339" lvl="3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SzPts val="1400"/>
              <a:buChar char="•"/>
              <a:defRPr/>
            </a:lvl4pPr>
            <a:lvl5pPr marL="3047924" lvl="4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SzPts val="1400"/>
              <a:buChar char="•"/>
              <a:defRPr/>
            </a:lvl5pPr>
            <a:lvl6pPr marL="3657509" lvl="5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4267093" lvl="6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4876678" lvl="7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5486263" lvl="8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3" name="Google Shape;43;p6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fld id="{EAB0E08C-DAB6-42C3-BC5E-4E3DB2734EAA}" type="datetime1">
              <a:rPr lang="fr-FR" smtClean="0"/>
              <a:t>06/09/2022</a:t>
            </a:fld>
            <a:endParaRPr lang="fr-FR"/>
          </a:p>
        </p:txBody>
      </p:sp>
      <p:sp>
        <p:nvSpPr>
          <p:cNvPr id="44" name="Google Shape;44;p6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 lang="fr-FR"/>
          </a:p>
        </p:txBody>
      </p:sp>
      <p:sp>
        <p:nvSpPr>
          <p:cNvPr id="45" name="Google Shape;45;p6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217A4F88-F7D4-4929-B1B4-8D4680E40F04}" type="slidenum">
              <a:rPr lang="fr-FR" smtClean="0"/>
              <a:pPr/>
              <a:t>‹N°›</a:t>
            </a:fld>
            <a:endParaRPr lang="fr-FR"/>
          </a:p>
        </p:txBody>
      </p:sp>
      <p:pic>
        <p:nvPicPr>
          <p:cNvPr id="46" name="Google Shape;46;p6"/>
          <p:cNvPicPr preferRelativeResize="0"/>
          <p:nvPr/>
        </p:nvPicPr>
        <p:blipFill rotWithShape="1">
          <a:blip r:embed="rId2" cstate="print">
            <a:alphaModFix/>
          </a:blip>
          <a:srcRect/>
          <a:stretch/>
        </p:blipFill>
        <p:spPr>
          <a:xfrm>
            <a:off x="10215953" y="116412"/>
            <a:ext cx="1710415" cy="95764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458559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ASTERN EUROPE">
  <p:cSld name="EASTERN EUROPE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609585" lvl="0" indent="-423323" algn="l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SzPts val="1400"/>
              <a:buChar char="•"/>
              <a:defRPr/>
            </a:lvl1pPr>
            <a:lvl2pPr marL="1219170" lvl="1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SzPts val="1400"/>
              <a:buChar char="•"/>
              <a:defRPr/>
            </a:lvl2pPr>
            <a:lvl3pPr marL="1828754" lvl="2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SzPts val="1400"/>
              <a:buChar char="•"/>
              <a:defRPr/>
            </a:lvl3pPr>
            <a:lvl4pPr marL="2438339" lvl="3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SzPts val="1400"/>
              <a:buChar char="•"/>
              <a:defRPr/>
            </a:lvl4pPr>
            <a:lvl5pPr marL="3047924" lvl="4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SzPts val="1400"/>
              <a:buChar char="•"/>
              <a:defRPr/>
            </a:lvl5pPr>
            <a:lvl6pPr marL="3657509" lvl="5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4267093" lvl="6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4876678" lvl="7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5486263" lvl="8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9" name="Google Shape;49;p7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fld id="{F2DF9546-8CD4-436E-A7C5-87287ADF078D}" type="datetime1">
              <a:rPr lang="fr-FR" smtClean="0"/>
              <a:t>06/09/2022</a:t>
            </a:fld>
            <a:endParaRPr lang="fr-FR"/>
          </a:p>
        </p:txBody>
      </p:sp>
      <p:sp>
        <p:nvSpPr>
          <p:cNvPr id="50" name="Google Shape;50;p7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 lang="fr-FR"/>
          </a:p>
        </p:txBody>
      </p:sp>
      <p:sp>
        <p:nvSpPr>
          <p:cNvPr id="51" name="Google Shape;51;p7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217A4F88-F7D4-4929-B1B4-8D4680E40F04}" type="slidenum">
              <a:rPr lang="fr-FR" smtClean="0"/>
              <a:pPr/>
              <a:t>‹N°›</a:t>
            </a:fld>
            <a:endParaRPr lang="fr-FR"/>
          </a:p>
        </p:txBody>
      </p:sp>
      <p:pic>
        <p:nvPicPr>
          <p:cNvPr id="52" name="Google Shape;52;p7"/>
          <p:cNvPicPr preferRelativeResize="0"/>
          <p:nvPr/>
        </p:nvPicPr>
        <p:blipFill rotWithShape="1">
          <a:blip r:embed="rId2" cstate="print">
            <a:alphaModFix/>
          </a:blip>
          <a:srcRect/>
          <a:stretch/>
        </p:blipFill>
        <p:spPr>
          <a:xfrm>
            <a:off x="-19049" y="-6958"/>
            <a:ext cx="12192000" cy="1243583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53;p7"/>
          <p:cNvPicPr preferRelativeResize="0"/>
          <p:nvPr/>
        </p:nvPicPr>
        <p:blipFill rotWithShape="1">
          <a:blip r:embed="rId3" cstate="print">
            <a:alphaModFix/>
          </a:blip>
          <a:srcRect t="97756"/>
          <a:stretch/>
        </p:blipFill>
        <p:spPr>
          <a:xfrm>
            <a:off x="-19049" y="6718301"/>
            <a:ext cx="12230100" cy="190497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7"/>
          <p:cNvSpPr txBox="1">
            <a:spLocks noGrp="1"/>
          </p:cNvSpPr>
          <p:nvPr>
            <p:ph type="title"/>
          </p:nvPr>
        </p:nvSpPr>
        <p:spPr>
          <a:xfrm>
            <a:off x="838200" y="770531"/>
            <a:ext cx="105156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430"/>
              </a:buClr>
              <a:buSzPts val="3300"/>
              <a:buFont typeface="Arial"/>
              <a:buNone/>
              <a:defRPr>
                <a:solidFill>
                  <a:srgbClr val="00643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r>
              <a:rPr lang="fr-FR"/>
              <a:t>Modifiez le style du titre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0235443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ierge">
  <p:cSld name="Vierge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8"/>
          <p:cNvSpPr txBox="1">
            <a:spLocks noGrp="1"/>
          </p:cNvSpPr>
          <p:nvPr>
            <p:ph type="title"/>
          </p:nvPr>
        </p:nvSpPr>
        <p:spPr>
          <a:xfrm>
            <a:off x="838200" y="770531"/>
            <a:ext cx="105156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0468D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609585" lvl="0" indent="-423323" algn="l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SzPts val="1400"/>
              <a:buChar char="•"/>
              <a:defRPr/>
            </a:lvl1pPr>
            <a:lvl2pPr marL="1219170" lvl="1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SzPts val="1400"/>
              <a:buChar char="•"/>
              <a:defRPr/>
            </a:lvl2pPr>
            <a:lvl3pPr marL="1828754" lvl="2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SzPts val="1400"/>
              <a:buChar char="•"/>
              <a:defRPr/>
            </a:lvl3pPr>
            <a:lvl4pPr marL="2438339" lvl="3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SzPts val="1400"/>
              <a:buChar char="•"/>
              <a:defRPr/>
            </a:lvl4pPr>
            <a:lvl5pPr marL="3047924" lvl="4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SzPts val="1400"/>
              <a:buChar char="•"/>
              <a:defRPr/>
            </a:lvl5pPr>
            <a:lvl6pPr marL="3657509" lvl="5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4267093" lvl="6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4876678" lvl="7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5486263" lvl="8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8" name="Google Shape;58;p8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fld id="{DB7426EE-8E10-4113-84B8-7DA1EAD00A72}" type="datetime1">
              <a:rPr lang="fr-FR" smtClean="0"/>
              <a:t>06/09/2022</a:t>
            </a:fld>
            <a:endParaRPr lang="fr-FR"/>
          </a:p>
        </p:txBody>
      </p:sp>
      <p:sp>
        <p:nvSpPr>
          <p:cNvPr id="59" name="Google Shape;59;p8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 lang="fr-FR"/>
          </a:p>
        </p:txBody>
      </p:sp>
      <p:sp>
        <p:nvSpPr>
          <p:cNvPr id="60" name="Google Shape;60;p8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217A4F88-F7D4-4929-B1B4-8D4680E40F04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306604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marL="609585" lvl="0" indent="-482588" rtl="0">
              <a:spcBef>
                <a:spcPts val="1067"/>
              </a:spcBef>
              <a:spcAft>
                <a:spcPts val="0"/>
              </a:spcAft>
              <a:buSzPts val="2100"/>
              <a:buChar char="•"/>
              <a:defRPr/>
            </a:lvl1pPr>
            <a:lvl2pPr marL="1219170" lvl="1" indent="-457189" rtl="0">
              <a:spcBef>
                <a:spcPts val="533"/>
              </a:spcBef>
              <a:spcAft>
                <a:spcPts val="0"/>
              </a:spcAft>
              <a:buSzPts val="1800"/>
              <a:buChar char="•"/>
              <a:defRPr/>
            </a:lvl2pPr>
            <a:lvl3pPr marL="1828754" lvl="2" indent="-431789" rtl="0">
              <a:spcBef>
                <a:spcPts val="533"/>
              </a:spcBef>
              <a:spcAft>
                <a:spcPts val="0"/>
              </a:spcAft>
              <a:buSzPts val="1500"/>
              <a:buChar char="•"/>
              <a:defRPr/>
            </a:lvl3pPr>
            <a:lvl4pPr marL="2438339" lvl="3" indent="-423323" rtl="0">
              <a:spcBef>
                <a:spcPts val="533"/>
              </a:spcBef>
              <a:spcAft>
                <a:spcPts val="0"/>
              </a:spcAft>
              <a:buSzPts val="1400"/>
              <a:buChar char="•"/>
              <a:defRPr/>
            </a:lvl4pPr>
            <a:lvl5pPr marL="3047924" lvl="4" indent="-423323" rtl="0">
              <a:spcBef>
                <a:spcPts val="533"/>
              </a:spcBef>
              <a:spcAft>
                <a:spcPts val="0"/>
              </a:spcAft>
              <a:buSzPts val="1400"/>
              <a:buChar char="•"/>
              <a:defRPr/>
            </a:lvl5pPr>
            <a:lvl6pPr marL="3657509" lvl="5" indent="-423323" rtl="0">
              <a:spcBef>
                <a:spcPts val="533"/>
              </a:spcBef>
              <a:spcAft>
                <a:spcPts val="0"/>
              </a:spcAft>
              <a:buSzPts val="1400"/>
              <a:buChar char="•"/>
              <a:defRPr/>
            </a:lvl6pPr>
            <a:lvl7pPr marL="4267093" lvl="6" indent="-423323" rtl="0">
              <a:spcBef>
                <a:spcPts val="533"/>
              </a:spcBef>
              <a:spcAft>
                <a:spcPts val="0"/>
              </a:spcAft>
              <a:buSzPts val="1400"/>
              <a:buChar char="•"/>
              <a:defRPr/>
            </a:lvl7pPr>
            <a:lvl8pPr marL="4876678" lvl="7" indent="-423323" rtl="0">
              <a:spcBef>
                <a:spcPts val="533"/>
              </a:spcBef>
              <a:spcAft>
                <a:spcPts val="0"/>
              </a:spcAft>
              <a:buSzPts val="1400"/>
              <a:buChar char="•"/>
              <a:defRPr/>
            </a:lvl8pPr>
            <a:lvl9pPr marL="5486263" lvl="8" indent="-423323" rtl="0">
              <a:spcBef>
                <a:spcPts val="533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4" name="Google Shape;64;p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217A4F88-F7D4-4929-B1B4-8D4680E40F04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54648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9B63B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9B63B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9B63B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9B63B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9B63B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65EAEE3F-3A15-42E7-B604-309114CE6FB4}" type="datetime1">
              <a:rPr lang="fr-FR" smtClean="0"/>
              <a:t>06/09/2022</a:t>
            </a:fld>
            <a:endParaRPr lang="fr-FR"/>
          </a:p>
        </p:txBody>
      </p:sp>
      <p:sp>
        <p:nvSpPr>
          <p:cNvPr id="8" name="Google Shape;8;p1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lang="fr-FR"/>
          </a:p>
        </p:txBody>
      </p:sp>
      <p:sp>
        <p:nvSpPr>
          <p:cNvPr id="9" name="Google Shape;9;p1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217A4F88-F7D4-4929-B1B4-8D4680E40F04}" type="slidenum">
              <a:rPr lang="fr-FR" smtClean="0"/>
              <a:pPr/>
              <a:t>‹N°›</a:t>
            </a:fld>
            <a:endParaRPr lang="fr-FR"/>
          </a:p>
        </p:txBody>
      </p:sp>
      <p:pic>
        <p:nvPicPr>
          <p:cNvPr id="10" name="Google Shape;10;p1"/>
          <p:cNvPicPr preferRelativeResize="0"/>
          <p:nvPr/>
        </p:nvPicPr>
        <p:blipFill rotWithShape="1">
          <a:blip r:embed="rId10" cstate="print">
            <a:alphaModFix/>
          </a:blip>
          <a:srcRect b="82406"/>
          <a:stretch/>
        </p:blipFill>
        <p:spPr>
          <a:xfrm>
            <a:off x="-5737" y="-586"/>
            <a:ext cx="12197740" cy="1222185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1"/>
          <p:cNvSpPr txBox="1">
            <a:spLocks noGrp="1"/>
          </p:cNvSpPr>
          <p:nvPr>
            <p:ph type="title"/>
          </p:nvPr>
        </p:nvSpPr>
        <p:spPr>
          <a:xfrm>
            <a:off x="838200" y="770531"/>
            <a:ext cx="105156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0468D"/>
              </a:buClr>
              <a:buSzPts val="3300"/>
              <a:buFont typeface="Arial"/>
              <a:buNone/>
              <a:defRPr sz="3300" b="1" i="0" u="none" strike="noStrike" cap="none">
                <a:solidFill>
                  <a:srgbClr val="20468D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pic>
        <p:nvPicPr>
          <p:cNvPr id="12" name="Google Shape;12;p1"/>
          <p:cNvPicPr preferRelativeResize="0"/>
          <p:nvPr/>
        </p:nvPicPr>
        <p:blipFill rotWithShape="1">
          <a:blip r:embed="rId10" cstate="print">
            <a:alphaModFix/>
          </a:blip>
          <a:srcRect t="97756"/>
          <a:stretch/>
        </p:blipFill>
        <p:spPr>
          <a:xfrm>
            <a:off x="-11594" y="6725480"/>
            <a:ext cx="12230100" cy="19049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51948298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38.png"/><Relationship Id="rId7" Type="http://schemas.openxmlformats.org/officeDocument/2006/relationships/image" Target="../media/image21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33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39.png"/><Relationship Id="rId9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4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openxmlformats.org/officeDocument/2006/relationships/image" Target="../media/image42.png"/><Relationship Id="rId4" Type="http://schemas.openxmlformats.org/officeDocument/2006/relationships/image" Target="../media/image19.png"/><Relationship Id="rId9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openxmlformats.org/officeDocument/2006/relationships/image" Target="../media/image43.png"/><Relationship Id="rId4" Type="http://schemas.openxmlformats.org/officeDocument/2006/relationships/image" Target="../media/image19.png"/><Relationship Id="rId9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openxmlformats.org/officeDocument/2006/relationships/image" Target="../media/image44.png"/><Relationship Id="rId4" Type="http://schemas.openxmlformats.org/officeDocument/2006/relationships/image" Target="../media/image19.png"/><Relationship Id="rId9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8.png"/><Relationship Id="rId7" Type="http://schemas.openxmlformats.org/officeDocument/2006/relationships/image" Target="../media/image23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4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23.png"/><Relationship Id="rId3" Type="http://schemas.openxmlformats.org/officeDocument/2006/relationships/image" Target="../media/image47.jpg"/><Relationship Id="rId7" Type="http://schemas.openxmlformats.org/officeDocument/2006/relationships/image" Target="../media/image51.png"/><Relationship Id="rId12" Type="http://schemas.openxmlformats.org/officeDocument/2006/relationships/image" Target="../media/image21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11" Type="http://schemas.openxmlformats.org/officeDocument/2006/relationships/image" Target="../media/image20.png"/><Relationship Id="rId5" Type="http://schemas.openxmlformats.org/officeDocument/2006/relationships/image" Target="../media/image49.png"/><Relationship Id="rId15" Type="http://schemas.openxmlformats.org/officeDocument/2006/relationships/image" Target="../media/image46.png"/><Relationship Id="rId10" Type="http://schemas.openxmlformats.org/officeDocument/2006/relationships/image" Target="../media/image19.png"/><Relationship Id="rId4" Type="http://schemas.openxmlformats.org/officeDocument/2006/relationships/image" Target="../media/image48.png"/><Relationship Id="rId9" Type="http://schemas.openxmlformats.org/officeDocument/2006/relationships/image" Target="../media/image18.png"/><Relationship Id="rId1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56.png"/><Relationship Id="rId18" Type="http://schemas.openxmlformats.org/officeDocument/2006/relationships/image" Target="../media/image61.png"/><Relationship Id="rId3" Type="http://schemas.openxmlformats.org/officeDocument/2006/relationships/image" Target="../media/image18.png"/><Relationship Id="rId21" Type="http://schemas.openxmlformats.org/officeDocument/2006/relationships/image" Target="../media/image64.png"/><Relationship Id="rId7" Type="http://schemas.openxmlformats.org/officeDocument/2006/relationships/image" Target="../media/image23.png"/><Relationship Id="rId12" Type="http://schemas.openxmlformats.org/officeDocument/2006/relationships/image" Target="../media/image55.png"/><Relationship Id="rId17" Type="http://schemas.openxmlformats.org/officeDocument/2006/relationships/image" Target="../media/image60.png"/><Relationship Id="rId2" Type="http://schemas.openxmlformats.org/officeDocument/2006/relationships/image" Target="../media/image45.png"/><Relationship Id="rId16" Type="http://schemas.openxmlformats.org/officeDocument/2006/relationships/image" Target="../media/image59.png"/><Relationship Id="rId20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54.png"/><Relationship Id="rId5" Type="http://schemas.openxmlformats.org/officeDocument/2006/relationships/image" Target="../media/image20.png"/><Relationship Id="rId15" Type="http://schemas.openxmlformats.org/officeDocument/2006/relationships/image" Target="../media/image58.png"/><Relationship Id="rId23" Type="http://schemas.openxmlformats.org/officeDocument/2006/relationships/image" Target="../media/image66.png"/><Relationship Id="rId10" Type="http://schemas.openxmlformats.org/officeDocument/2006/relationships/image" Target="../media/image53.png"/><Relationship Id="rId19" Type="http://schemas.openxmlformats.org/officeDocument/2006/relationships/image" Target="../media/image62.png"/><Relationship Id="rId4" Type="http://schemas.openxmlformats.org/officeDocument/2006/relationships/image" Target="../media/image19.png"/><Relationship Id="rId9" Type="http://schemas.openxmlformats.org/officeDocument/2006/relationships/image" Target="../media/image46.png"/><Relationship Id="rId14" Type="http://schemas.openxmlformats.org/officeDocument/2006/relationships/image" Target="../media/image57.png"/><Relationship Id="rId22" Type="http://schemas.openxmlformats.org/officeDocument/2006/relationships/image" Target="../media/image6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5" Type="http://schemas.openxmlformats.org/officeDocument/2006/relationships/image" Target="../media/image2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19.png"/><Relationship Id="rId7" Type="http://schemas.openxmlformats.org/officeDocument/2006/relationships/image" Target="../media/image2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19.png"/><Relationship Id="rId7" Type="http://schemas.openxmlformats.org/officeDocument/2006/relationships/image" Target="../media/image2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6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19.png"/><Relationship Id="rId7" Type="http://schemas.openxmlformats.org/officeDocument/2006/relationships/image" Target="../media/image2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19.png"/><Relationship Id="rId7" Type="http://schemas.openxmlformats.org/officeDocument/2006/relationships/image" Target="../media/image2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69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19.png"/><Relationship Id="rId7" Type="http://schemas.openxmlformats.org/officeDocument/2006/relationships/image" Target="../media/image2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19.png"/><Relationship Id="rId7" Type="http://schemas.openxmlformats.org/officeDocument/2006/relationships/image" Target="../media/image2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9.png"/><Relationship Id="rId7" Type="http://schemas.openxmlformats.org/officeDocument/2006/relationships/image" Target="../media/image2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0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flaticon.com/free-icons/tire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8.png"/><Relationship Id="rId7" Type="http://schemas.openxmlformats.org/officeDocument/2006/relationships/image" Target="../media/image23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29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22.png"/><Relationship Id="rId5" Type="http://schemas.openxmlformats.org/officeDocument/2006/relationships/image" Target="../media/image31.png"/><Relationship Id="rId10" Type="http://schemas.openxmlformats.org/officeDocument/2006/relationships/image" Target="../media/image21.png"/><Relationship Id="rId4" Type="http://schemas.openxmlformats.org/officeDocument/2006/relationships/image" Target="../media/image30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B203E22-A68F-43B4-8A2A-8135BAB9C7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68801" y="520117"/>
            <a:ext cx="9454393" cy="983060"/>
          </a:xfrm>
        </p:spPr>
        <p:txBody>
          <a:bodyPr/>
          <a:lstStyle/>
          <a:p>
            <a:pPr algn="ctr"/>
            <a:r>
              <a:rPr lang="fr" sz="4000" dirty="0"/>
              <a:t>Présentation du projet de fin d’études</a:t>
            </a:r>
            <a:endParaRPr lang="fr-FR" sz="4000" dirty="0"/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9E6959F5-7E7A-BBD2-D145-6CF03891031F}"/>
              </a:ext>
            </a:extLst>
          </p:cNvPr>
          <p:cNvSpPr txBox="1">
            <a:spLocks/>
          </p:cNvSpPr>
          <p:nvPr/>
        </p:nvSpPr>
        <p:spPr>
          <a:xfrm>
            <a:off x="2266644" y="6325613"/>
            <a:ext cx="7373847" cy="398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0468D"/>
              </a:buClr>
              <a:buSzPts val="1400"/>
              <a:buFont typeface="Arial"/>
              <a:buNone/>
              <a:defRPr sz="3300" b="1" i="0" u="none" strike="noStrike" cap="none">
                <a:solidFill>
                  <a:srgbClr val="20468D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fr" sz="1600" dirty="0">
                <a:solidFill>
                  <a:schemeClr val="tx1"/>
                </a:solidFill>
              </a:rPr>
              <a:t>Lenny Laffargue – 5</a:t>
            </a:r>
            <a:r>
              <a:rPr lang="fr" sz="1600" baseline="30000" dirty="0">
                <a:solidFill>
                  <a:schemeClr val="tx1"/>
                </a:solidFill>
              </a:rPr>
              <a:t>ème</a:t>
            </a:r>
            <a:r>
              <a:rPr lang="fr" sz="1600" dirty="0">
                <a:solidFill>
                  <a:schemeClr val="tx1"/>
                </a:solidFill>
              </a:rPr>
              <a:t> année INSA Toulouse – 9 Septembre 2022</a:t>
            </a:r>
            <a:endParaRPr lang="fr-FR" sz="1600" dirty="0">
              <a:solidFill>
                <a:schemeClr val="tx1"/>
              </a:solidFill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A7346FA-5FCA-EA5B-2AA0-F0496F4DBB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0146" y="6233020"/>
            <a:ext cx="2265179" cy="491071"/>
          </a:xfrm>
          <a:prstGeom prst="rect">
            <a:avLst/>
          </a:prstGeom>
        </p:spPr>
      </p:pic>
      <p:pic>
        <p:nvPicPr>
          <p:cNvPr id="1026" name="Picture 2" descr="Ingénierie des Systèmes Electroniques et Logiciels - ELSYS Design">
            <a:extLst>
              <a:ext uri="{FF2B5EF4-FFF2-40B4-BE49-F238E27FC236}">
                <a16:creationId xmlns:a16="http://schemas.microsoft.com/office/drawing/2014/main" id="{55C7772F-54EB-E338-FD8C-1C3AEF2429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11" t="11305" r="5774" b="15089"/>
          <a:stretch/>
        </p:blipFill>
        <p:spPr bwMode="auto">
          <a:xfrm>
            <a:off x="0" y="6233019"/>
            <a:ext cx="2046990" cy="49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re 1">
            <a:extLst>
              <a:ext uri="{FF2B5EF4-FFF2-40B4-BE49-F238E27FC236}">
                <a16:creationId xmlns:a16="http://schemas.microsoft.com/office/drawing/2014/main" id="{922F597B-974B-37B9-705F-0BD9559BF4A4}"/>
              </a:ext>
            </a:extLst>
          </p:cNvPr>
          <p:cNvSpPr txBox="1">
            <a:spLocks/>
          </p:cNvSpPr>
          <p:nvPr/>
        </p:nvSpPr>
        <p:spPr>
          <a:xfrm>
            <a:off x="1561747" y="1503177"/>
            <a:ext cx="9068499" cy="983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0468D"/>
              </a:buClr>
              <a:buSzPts val="1400"/>
              <a:buFont typeface="Arial"/>
              <a:buNone/>
              <a:defRPr sz="3300" b="1" i="0" u="none" strike="noStrike" cap="none">
                <a:solidFill>
                  <a:srgbClr val="20468D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fr" sz="2400" dirty="0"/>
              <a:t>Conception logicielle pour d’un robot de surveillance autonome sur une base mobile holonome</a:t>
            </a:r>
            <a:endParaRPr lang="fr-FR" sz="2400" dirty="0">
              <a:solidFill>
                <a:schemeClr val="tx1"/>
              </a:solidFill>
            </a:endParaRP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0A36FF28-AB0B-81EE-EAFA-A8795C7F6A8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23" t="7939" r="35849" b="21188"/>
          <a:stretch/>
        </p:blipFill>
        <p:spPr>
          <a:xfrm>
            <a:off x="4380447" y="2608977"/>
            <a:ext cx="3431098" cy="3212984"/>
          </a:xfrm>
          <a:prstGeom prst="rect">
            <a:avLst/>
          </a:prstGeom>
        </p:spPr>
      </p:pic>
      <p:sp>
        <p:nvSpPr>
          <p:cNvPr id="15" name="Espace réservé du numéro de diapositive 14">
            <a:extLst>
              <a:ext uri="{FF2B5EF4-FFF2-40B4-BE49-F238E27FC236}">
                <a16:creationId xmlns:a16="http://schemas.microsoft.com/office/drawing/2014/main" id="{5A23D7EF-BC0F-CAD6-5A3F-4B541C4F167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217A4F88-F7D4-4929-B1B4-8D4680E40F04}" type="slidenum">
              <a:rPr lang="fr-FR" smtClean="0"/>
              <a:pPr/>
              <a:t>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15421672"/>
      </p:ext>
    </p:extLst>
  </p:cSld>
  <p:clrMapOvr>
    <a:masterClrMapping/>
  </p:clrMapOvr>
  <p:transition spd="med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DD387E6-DB06-562B-974D-4D225B1E3A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Répartition des tâches (3/5)</a:t>
            </a:r>
          </a:p>
        </p:txBody>
      </p:sp>
      <p:sp>
        <p:nvSpPr>
          <p:cNvPr id="14" name="Espace réservé du numéro de diapositive 13">
            <a:extLst>
              <a:ext uri="{FF2B5EF4-FFF2-40B4-BE49-F238E27FC236}">
                <a16:creationId xmlns:a16="http://schemas.microsoft.com/office/drawing/2014/main" id="{6417752E-F7D1-4E19-92FE-DF2EA633700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217A4F88-F7D4-4929-B1B4-8D4680E40F04}" type="slidenum">
              <a:rPr lang="fr-FR" smtClean="0"/>
              <a:pPr/>
              <a:t>10</a:t>
            </a:fld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CCC3970B-3F28-3244-60E2-9795027152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1602" y="1989570"/>
            <a:ext cx="6150511" cy="3682941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30B77271-E85E-3869-65D8-902D452C70B4}"/>
              </a:ext>
            </a:extLst>
          </p:cNvPr>
          <p:cNvSpPr txBox="1"/>
          <p:nvPr/>
        </p:nvSpPr>
        <p:spPr>
          <a:xfrm>
            <a:off x="4914338" y="5672511"/>
            <a:ext cx="23633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u="sng" dirty="0"/>
              <a:t>Tâches de la partie logique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61D278BF-B02A-7B66-84E1-39BC437F6E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8940" y="41254"/>
            <a:ext cx="499747" cy="499747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29B783BB-FAA5-8947-2B26-5AE3E1421B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0336" y="33147"/>
            <a:ext cx="499747" cy="499747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0D2FF55C-8308-BF82-4C0D-0BFB47C0DE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7206" y="34982"/>
            <a:ext cx="497911" cy="497911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F47541E7-65A0-55C5-4735-795A3074AFE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0830" y="33148"/>
            <a:ext cx="499747" cy="499747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5A4BB47A-D89F-C55F-1A8C-B77EDA78845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7544" y="46726"/>
            <a:ext cx="499747" cy="499747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12A4FD75-3CB4-483F-3654-F330712A600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4116" y="33147"/>
            <a:ext cx="499747" cy="499747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27D6BADA-6335-FAAA-C608-4754E95B76B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9743" y="33146"/>
            <a:ext cx="499747" cy="499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0454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DD387E6-DB06-562B-974D-4D225B1E3A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Répartition des tâches (4/5)</a:t>
            </a:r>
          </a:p>
        </p:txBody>
      </p:sp>
      <p:sp>
        <p:nvSpPr>
          <p:cNvPr id="14" name="Espace réservé du numéro de diapositive 13">
            <a:extLst>
              <a:ext uri="{FF2B5EF4-FFF2-40B4-BE49-F238E27FC236}">
                <a16:creationId xmlns:a16="http://schemas.microsoft.com/office/drawing/2014/main" id="{6417752E-F7D1-4E19-92FE-DF2EA633700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217A4F88-F7D4-4929-B1B4-8D4680E40F04}" type="slidenum">
              <a:rPr lang="fr-FR" smtClean="0"/>
              <a:pPr/>
              <a:t>11</a:t>
            </a:fld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F36D83D5-A9DD-5BEF-1D20-388B92C4BF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3787" y="1840930"/>
            <a:ext cx="6004425" cy="4147884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51CCC8B9-9D9D-9D1B-5263-9C7534BFDCF4}"/>
              </a:ext>
            </a:extLst>
          </p:cNvPr>
          <p:cNvSpPr txBox="1"/>
          <p:nvPr/>
        </p:nvSpPr>
        <p:spPr>
          <a:xfrm>
            <a:off x="4787895" y="5988814"/>
            <a:ext cx="26162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u="sng" dirty="0"/>
              <a:t>Tâches de la partie logicielle</a:t>
            </a: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D17FF882-4D9B-B6B3-FEF2-FEB829E1EF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8940" y="41254"/>
            <a:ext cx="499747" cy="499747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14EC9B1B-A8E3-2C9B-BEA7-9414E8F85E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0336" y="33147"/>
            <a:ext cx="499747" cy="499747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E95CAEC0-E81D-FEE3-5A9D-5D5987D4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7206" y="34982"/>
            <a:ext cx="497911" cy="497911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76027C34-A4BD-E91A-8BDC-46F38961D90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0830" y="33148"/>
            <a:ext cx="499747" cy="499747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A44F1CA1-B5AE-5820-D2BD-C213E3C985B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7544" y="46726"/>
            <a:ext cx="499747" cy="499747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3BC45758-3F65-4959-2E64-8F43C308CA6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4116" y="33147"/>
            <a:ext cx="499747" cy="499747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171172C5-E95D-6417-0F64-A4576F57FCF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9743" y="33146"/>
            <a:ext cx="499747" cy="499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8393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DD387E6-DB06-562B-974D-4D225B1E3A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Cible (5/5)</a:t>
            </a:r>
          </a:p>
        </p:txBody>
      </p:sp>
      <p:sp>
        <p:nvSpPr>
          <p:cNvPr id="14" name="Espace réservé du numéro de diapositive 13">
            <a:extLst>
              <a:ext uri="{FF2B5EF4-FFF2-40B4-BE49-F238E27FC236}">
                <a16:creationId xmlns:a16="http://schemas.microsoft.com/office/drawing/2014/main" id="{6417752E-F7D1-4E19-92FE-DF2EA633700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217A4F88-F7D4-4929-B1B4-8D4680E40F04}" type="slidenum">
              <a:rPr lang="fr-FR" smtClean="0"/>
              <a:pPr/>
              <a:t>12</a:t>
            </a:fld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9B38226-6326-5B72-6C1E-45AB952AFF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1041" y="1529789"/>
            <a:ext cx="3139118" cy="3139118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DCD91DED-C14A-1A1C-054F-ED1CB45CC1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4423" y="1511278"/>
            <a:ext cx="2247900" cy="484163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714A0D96-C190-7E0F-7B95-0E464D9E1857}"/>
              </a:ext>
            </a:extLst>
          </p:cNvPr>
          <p:cNvSpPr txBox="1"/>
          <p:nvPr/>
        </p:nvSpPr>
        <p:spPr>
          <a:xfrm>
            <a:off x="1414338" y="2024167"/>
            <a:ext cx="4765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b="1" u="sng" dirty="0" err="1"/>
              <a:t>Zybo</a:t>
            </a:r>
            <a:r>
              <a:rPr lang="fr-FR" sz="1800" b="1" u="sng" dirty="0"/>
              <a:t> Z7, </a:t>
            </a:r>
            <a:r>
              <a:rPr lang="fr-FR" sz="1800" b="1" u="sng" dirty="0" err="1"/>
              <a:t>Zynq</a:t>
            </a:r>
            <a:r>
              <a:rPr lang="fr-FR" sz="1800" b="1" u="sng" dirty="0"/>
              <a:t> 7020</a:t>
            </a:r>
          </a:p>
        </p:txBody>
      </p:sp>
      <p:sp>
        <p:nvSpPr>
          <p:cNvPr id="15" name="Espace réservé du contenu 2">
            <a:extLst>
              <a:ext uri="{FF2B5EF4-FFF2-40B4-BE49-F238E27FC236}">
                <a16:creationId xmlns:a16="http://schemas.microsoft.com/office/drawing/2014/main" id="{6226EA0B-EAAE-6833-4F59-5336639EF21E}"/>
              </a:ext>
            </a:extLst>
          </p:cNvPr>
          <p:cNvSpPr txBox="1">
            <a:spLocks/>
          </p:cNvSpPr>
          <p:nvPr/>
        </p:nvSpPr>
        <p:spPr>
          <a:xfrm>
            <a:off x="1414338" y="2455770"/>
            <a:ext cx="4950205" cy="1480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423323" algn="l" rtl="0" eaLnBrk="1" hangingPunct="1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F9B63B"/>
              </a:buClr>
              <a:buSzPts val="14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marR="0" lvl="1" indent="-423323" algn="l" rtl="0" eaLnBrk="1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F9B63B"/>
              </a:buClr>
              <a:buSzPts val="14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423323" algn="l" rtl="0" eaLnBrk="1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F9B63B"/>
              </a:buClr>
              <a:buSzPts val="14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423323" algn="l" rtl="0" eaLnBrk="1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F9B63B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423323" algn="l" rtl="0" eaLnBrk="1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F9B63B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23323" algn="l" rtl="0" eaLnBrk="1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23323" algn="l" rtl="0" eaLnBrk="1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23323" algn="l" rtl="0" eaLnBrk="1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23323" algn="l" rtl="0" eaLnBrk="1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8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Processeur dual </a:t>
            </a:r>
            <a:r>
              <a:rPr lang="fr-FR" sz="1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fr-FR" sz="18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ore</a:t>
            </a:r>
            <a:r>
              <a:rPr lang="fr-FR" sz="18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ARM Cortex-A9</a:t>
            </a:r>
            <a:endParaRPr lang="fr-FR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800" dirty="0"/>
              <a:t>FPGA Artix-7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800" dirty="0"/>
          </a:p>
          <a:p>
            <a:pPr marL="342900" indent="-342900" algn="just">
              <a:lnSpc>
                <a:spcPct val="107000"/>
              </a:lnSpc>
              <a:buFont typeface="Wingdings" panose="05000000000000000000" pitchFamily="2" charset="2"/>
              <a:buChar char="§"/>
            </a:pPr>
            <a:endParaRPr lang="fr-FR" sz="18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00914BBB-103F-CF6B-2DB6-796FC83701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7625" y="5013408"/>
            <a:ext cx="1885950" cy="599349"/>
          </a:xfrm>
          <a:prstGeom prst="rect">
            <a:avLst/>
          </a:prstGeom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A44EC9DD-5A7D-6229-F0F7-E6DCFD9CCB0E}"/>
              </a:ext>
            </a:extLst>
          </p:cNvPr>
          <p:cNvSpPr txBox="1"/>
          <p:nvPr/>
        </p:nvSpPr>
        <p:spPr>
          <a:xfrm>
            <a:off x="1414338" y="4174529"/>
            <a:ext cx="4765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b="1" u="sng" dirty="0"/>
              <a:t>PYNQ: Linux embarqué</a:t>
            </a:r>
          </a:p>
        </p:txBody>
      </p:sp>
      <p:sp>
        <p:nvSpPr>
          <p:cNvPr id="21" name="Espace réservé du contenu 2">
            <a:extLst>
              <a:ext uri="{FF2B5EF4-FFF2-40B4-BE49-F238E27FC236}">
                <a16:creationId xmlns:a16="http://schemas.microsoft.com/office/drawing/2014/main" id="{A9531935-35E4-2646-2454-3A4C826812D1}"/>
              </a:ext>
            </a:extLst>
          </p:cNvPr>
          <p:cNvSpPr txBox="1">
            <a:spLocks/>
          </p:cNvSpPr>
          <p:nvPr/>
        </p:nvSpPr>
        <p:spPr>
          <a:xfrm>
            <a:off x="1414338" y="4543861"/>
            <a:ext cx="4950205" cy="1722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423323" algn="l" rtl="0" eaLnBrk="1" hangingPunct="1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F9B63B"/>
              </a:buClr>
              <a:buSzPts val="14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marR="0" lvl="1" indent="-423323" algn="l" rtl="0" eaLnBrk="1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F9B63B"/>
              </a:buClr>
              <a:buSzPts val="14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423323" algn="l" rtl="0" eaLnBrk="1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F9B63B"/>
              </a:buClr>
              <a:buSzPts val="14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423323" algn="l" rtl="0" eaLnBrk="1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F9B63B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423323" algn="l" rtl="0" eaLnBrk="1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F9B63B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23323" algn="l" rtl="0" eaLnBrk="1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23323" algn="l" rtl="0" eaLnBrk="1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23323" algn="l" rtl="0" eaLnBrk="1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23323" algn="l" rtl="0" eaLnBrk="1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8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Environnement proche du projet intégration en 5</a:t>
            </a:r>
            <a:r>
              <a:rPr lang="fr-FR" sz="1800" b="0" i="0" baseline="300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ème</a:t>
            </a:r>
            <a:r>
              <a:rPr lang="fr-FR" sz="18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année SIEC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Accès à la partie logique simplifiée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Pensé pour la programmation en python sur des cartes de développement</a:t>
            </a:r>
            <a:endParaRPr lang="fr-FR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800" dirty="0"/>
          </a:p>
          <a:p>
            <a:pPr marL="342900" indent="-342900" algn="just">
              <a:lnSpc>
                <a:spcPct val="107000"/>
              </a:lnSpc>
              <a:buFont typeface="Wingdings" panose="05000000000000000000" pitchFamily="2" charset="2"/>
              <a:buChar char="§"/>
            </a:pPr>
            <a:endParaRPr lang="fr-FR" sz="18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C524D815-9429-8580-F185-90CF2E30DB9F}"/>
              </a:ext>
            </a:extLst>
          </p:cNvPr>
          <p:cNvSpPr txBox="1"/>
          <p:nvPr/>
        </p:nvSpPr>
        <p:spPr>
          <a:xfrm>
            <a:off x="7120825" y="4203256"/>
            <a:ext cx="31391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u="sng" dirty="0"/>
              <a:t>Carte de développement Zybo-Z7</a:t>
            </a: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0FD8F3C2-99A5-187D-352B-11C40415D6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8940" y="41254"/>
            <a:ext cx="499747" cy="499747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0AE011F3-5F26-4017-2ADF-BA46BAA38D7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0336" y="33147"/>
            <a:ext cx="499747" cy="499747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E6DDAB59-55A1-995F-8FC9-4C9C4F60CB5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7206" y="34982"/>
            <a:ext cx="497911" cy="497911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956BDFFA-79D7-D490-E7C9-B5FEF7B4C5B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0830" y="33148"/>
            <a:ext cx="499747" cy="499747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C267CA48-8698-C43F-C181-F137B8916C1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7544" y="46726"/>
            <a:ext cx="499747" cy="499747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784F1893-D917-8001-6191-91D1B19C0E5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4116" y="33147"/>
            <a:ext cx="499747" cy="499747"/>
          </a:xfrm>
          <a:prstGeom prst="rect">
            <a:avLst/>
          </a:prstGeom>
        </p:spPr>
      </p:pic>
      <p:pic>
        <p:nvPicPr>
          <p:cNvPr id="26" name="Image 25">
            <a:extLst>
              <a:ext uri="{FF2B5EF4-FFF2-40B4-BE49-F238E27FC236}">
                <a16:creationId xmlns:a16="http://schemas.microsoft.com/office/drawing/2014/main" id="{9829FC7E-89FC-34FA-770C-F724017613E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9743" y="33146"/>
            <a:ext cx="499747" cy="499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6608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2AEFF30-CDB0-9CBC-51D6-29777EF479D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217A4F88-F7D4-4929-B1B4-8D4680E40F04}" type="slidenum">
              <a:rPr lang="fr-FR" smtClean="0"/>
              <a:pPr/>
              <a:t>13</a:t>
            </a:fld>
            <a:endParaRPr lang="fr-FR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E47BF429-5CA2-35FB-841A-4F54B0CB31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19853"/>
            <a:ext cx="1604492" cy="901698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017A39B4-321B-7BEC-121A-5CC02C4C7E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7402" y="46725"/>
            <a:ext cx="499747" cy="499747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BC3B9A98-6E3E-23CE-ABE0-E9940E8579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8940" y="41254"/>
            <a:ext cx="499747" cy="499747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58B513F0-41AD-387D-7055-F7E0EE867A4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0336" y="33147"/>
            <a:ext cx="499747" cy="499747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B59E9758-DD88-6FE4-C42C-88A28714040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0688" y="41254"/>
            <a:ext cx="499747" cy="499747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A05D2D4E-8B31-96CD-34FB-91617E4185C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0830" y="33148"/>
            <a:ext cx="499747" cy="499747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40164F43-A62F-777C-2E6B-25326173EF9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7544" y="46726"/>
            <a:ext cx="499747" cy="499747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1A934053-8CD9-30C7-B293-72058E3304E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6457" y="41254"/>
            <a:ext cx="499747" cy="499747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082AA5BD-AD01-9935-3BC9-EB301485278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9852" y="1736704"/>
            <a:ext cx="1692296" cy="1692296"/>
          </a:xfrm>
          <a:prstGeom prst="rect">
            <a:avLst/>
          </a:prstGeom>
        </p:spPr>
      </p:pic>
      <p:sp>
        <p:nvSpPr>
          <p:cNvPr id="21" name="Titre 1">
            <a:extLst>
              <a:ext uri="{FF2B5EF4-FFF2-40B4-BE49-F238E27FC236}">
                <a16:creationId xmlns:a16="http://schemas.microsoft.com/office/drawing/2014/main" id="{F0AFC59D-A8AF-7B98-06EC-05432C22D6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777" y="3732900"/>
            <a:ext cx="10515600" cy="535200"/>
          </a:xfrm>
        </p:spPr>
        <p:txBody>
          <a:bodyPr/>
          <a:lstStyle/>
          <a:p>
            <a:pPr algn="ctr"/>
            <a:r>
              <a:rPr lang="fr-FR" dirty="0"/>
              <a:t>Architecture logicielle</a:t>
            </a:r>
          </a:p>
        </p:txBody>
      </p:sp>
    </p:spTree>
    <p:extLst>
      <p:ext uri="{BB962C8B-B14F-4D97-AF65-F5344CB8AC3E}">
        <p14:creationId xmlns:p14="http://schemas.microsoft.com/office/powerpoint/2010/main" val="18118800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1BAFA8-8AD1-62C0-DBFD-BDABA9B5D1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70531"/>
            <a:ext cx="5257800" cy="535200"/>
          </a:xfrm>
        </p:spPr>
        <p:txBody>
          <a:bodyPr/>
          <a:lstStyle/>
          <a:p>
            <a:r>
              <a:rPr lang="fr-FR" dirty="0"/>
              <a:t>Point de départ (1/3)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2AEFF30-CDB0-9CBC-51D6-29777EF479D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217A4F88-F7D4-4929-B1B4-8D4680E40F04}" type="slidenum">
              <a:rPr lang="fr-FR" smtClean="0"/>
              <a:pPr/>
              <a:t>14</a:t>
            </a:fld>
            <a:endParaRPr lang="fr-FR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E47BF429-5CA2-35FB-841A-4F54B0CB31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19853"/>
            <a:ext cx="1604492" cy="901698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0F2B5B91-03E2-6BBC-5067-E6BF592BAF1B}"/>
              </a:ext>
            </a:extLst>
          </p:cNvPr>
          <p:cNvSpPr txBox="1"/>
          <p:nvPr/>
        </p:nvSpPr>
        <p:spPr>
          <a:xfrm>
            <a:off x="4247869" y="6029266"/>
            <a:ext cx="36962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u="sng" dirty="0"/>
              <a:t>Conception de l’architecture logicielle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017A39B4-321B-7BEC-121A-5CC02C4C7E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7402" y="46725"/>
            <a:ext cx="499747" cy="499747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BC3B9A98-6E3E-23CE-ABE0-E9940E8579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8940" y="41254"/>
            <a:ext cx="499747" cy="499747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58B513F0-41AD-387D-7055-F7E0EE867A4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0336" y="33147"/>
            <a:ext cx="499747" cy="499747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B59E9758-DD88-6FE4-C42C-88A28714040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0688" y="41254"/>
            <a:ext cx="499747" cy="499747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A05D2D4E-8B31-96CD-34FB-91617E4185C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0830" y="33148"/>
            <a:ext cx="499747" cy="499747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40164F43-A62F-777C-2E6B-25326173EF9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7544" y="46726"/>
            <a:ext cx="499747" cy="499747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1A934053-8CD9-30C7-B293-72058E3304E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6457" y="41254"/>
            <a:ext cx="499747" cy="499747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1AF6EB76-ADA9-9012-FD3A-763776B7D00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8385" y="1434162"/>
            <a:ext cx="7515225" cy="458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2752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9613A13-ED6D-2962-10D7-361420BD5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Contrôle du robot (2/3)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346868D-A24E-B607-9EF9-2B565BF691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217A4F88-F7D4-4929-B1B4-8D4680E40F04}" type="slidenum">
              <a:rPr lang="fr-FR" smtClean="0"/>
              <a:pPr/>
              <a:t>15</a:t>
            </a:fld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93B0D699-CE86-28B6-A1DB-600EC18704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19853"/>
            <a:ext cx="1604492" cy="901698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842A539B-7176-BB2A-505F-1A48C3EC09C9}"/>
              </a:ext>
            </a:extLst>
          </p:cNvPr>
          <p:cNvSpPr txBox="1"/>
          <p:nvPr/>
        </p:nvSpPr>
        <p:spPr>
          <a:xfrm>
            <a:off x="4247870" y="5767487"/>
            <a:ext cx="36962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u="sng" dirty="0"/>
              <a:t>Première version du logiciel</a:t>
            </a:r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E91B0460-A16B-6B1C-DB85-5735C45183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7402" y="46725"/>
            <a:ext cx="499747" cy="499747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AFF9E7D2-874C-EFD5-D67A-822EAB1C92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8940" y="41254"/>
            <a:ext cx="499747" cy="499747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52D49675-A980-7382-77D7-4C549901D0A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0336" y="33147"/>
            <a:ext cx="499747" cy="499747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74E422C2-DD73-01BA-7FCA-E6740548D0D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0688" y="41254"/>
            <a:ext cx="499747" cy="499747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07A846D8-017A-CEC5-DB7B-767836865A3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0830" y="33148"/>
            <a:ext cx="499747" cy="499747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E04E6D0A-375E-7A96-95EF-92DB7FE5148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7544" y="46726"/>
            <a:ext cx="499747" cy="499747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9BCA8D8C-60E6-1EC5-1454-2CFDFC909A9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6457" y="41254"/>
            <a:ext cx="499747" cy="499747"/>
          </a:xfrm>
          <a:prstGeom prst="rect">
            <a:avLst/>
          </a:prstGeom>
        </p:spPr>
      </p:pic>
      <p:pic>
        <p:nvPicPr>
          <p:cNvPr id="26" name="Image 25">
            <a:extLst>
              <a:ext uri="{FF2B5EF4-FFF2-40B4-BE49-F238E27FC236}">
                <a16:creationId xmlns:a16="http://schemas.microsoft.com/office/drawing/2014/main" id="{E06B2B8C-8F10-FDD0-399A-79F4865DD5E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3064" y="1468714"/>
            <a:ext cx="5915025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0493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9613A13-ED6D-2962-10D7-361420BD5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L’outil manuel </a:t>
            </a:r>
            <a:r>
              <a:rPr lang="fr-FR" dirty="0" err="1"/>
              <a:t>debug</a:t>
            </a:r>
            <a:r>
              <a:rPr lang="fr-FR" dirty="0"/>
              <a:t> (3/3)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346868D-A24E-B607-9EF9-2B565BF691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217A4F88-F7D4-4929-B1B4-8D4680E40F04}" type="slidenum">
              <a:rPr lang="fr-FR" smtClean="0"/>
              <a:pPr/>
              <a:t>16</a:t>
            </a:fld>
            <a:endParaRPr lang="fr-FR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78E0A2A8-7E33-F2E1-C6C7-B52A657EF2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19853"/>
            <a:ext cx="1604492" cy="901698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CDC48153-3BD9-42D3-38CF-4724BB7363D1}"/>
              </a:ext>
            </a:extLst>
          </p:cNvPr>
          <p:cNvSpPr txBox="1"/>
          <p:nvPr/>
        </p:nvSpPr>
        <p:spPr>
          <a:xfrm>
            <a:off x="4247869" y="5704306"/>
            <a:ext cx="36962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u="sng" dirty="0"/>
              <a:t>Deuxième version du logiciel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003ABE88-0BFA-EA39-C082-29F8FBD569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7402" y="46725"/>
            <a:ext cx="499747" cy="499747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E3A812D7-938B-6912-A492-13BB93C6DD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8940" y="41254"/>
            <a:ext cx="499747" cy="499747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9B9D13D4-2A87-0BAB-8820-168187E980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0336" y="33147"/>
            <a:ext cx="499747" cy="499747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CD5CF632-8690-E26A-7D8A-F6B5BD0642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0688" y="41254"/>
            <a:ext cx="499747" cy="499747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F3B75C63-95B8-7F7B-2E6D-0178697E05F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0830" y="33148"/>
            <a:ext cx="499747" cy="499747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96246AAC-18EE-73DD-683F-B21908FEE57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7544" y="46726"/>
            <a:ext cx="499747" cy="499747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30946B33-B288-9DE8-38E6-D2527EAB412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6457" y="41254"/>
            <a:ext cx="499747" cy="499747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82A832F6-2306-34DF-ECEC-2ACB36EE159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2564" y="1503781"/>
            <a:ext cx="6296025" cy="420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1699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0DC71FB-9284-FA50-D205-17C7EC39FAA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217A4F88-F7D4-4929-B1B4-8D4680E40F04}" type="slidenum">
              <a:rPr lang="fr-FR" smtClean="0"/>
              <a:pPr/>
              <a:t>17</a:t>
            </a:fld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AD798349-D1A8-52CF-A0D9-2A707E7D0B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96323"/>
            <a:ext cx="1442906" cy="721453"/>
          </a:xfrm>
          <a:prstGeom prst="rect">
            <a:avLst/>
          </a:prstGeom>
        </p:spPr>
      </p:pic>
      <p:pic>
        <p:nvPicPr>
          <p:cNvPr id="65" name="Image 64">
            <a:extLst>
              <a:ext uri="{FF2B5EF4-FFF2-40B4-BE49-F238E27FC236}">
                <a16:creationId xmlns:a16="http://schemas.microsoft.com/office/drawing/2014/main" id="{DAF62078-47F2-5FBD-1E20-8C82890782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7402" y="46725"/>
            <a:ext cx="499747" cy="499747"/>
          </a:xfrm>
          <a:prstGeom prst="rect">
            <a:avLst/>
          </a:prstGeom>
        </p:spPr>
      </p:pic>
      <p:pic>
        <p:nvPicPr>
          <p:cNvPr id="66" name="Image 65">
            <a:extLst>
              <a:ext uri="{FF2B5EF4-FFF2-40B4-BE49-F238E27FC236}">
                <a16:creationId xmlns:a16="http://schemas.microsoft.com/office/drawing/2014/main" id="{34E0A335-8439-5B0B-B9F0-73E45EAF2A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8940" y="41254"/>
            <a:ext cx="499747" cy="499747"/>
          </a:xfrm>
          <a:prstGeom prst="rect">
            <a:avLst/>
          </a:prstGeom>
        </p:spPr>
      </p:pic>
      <p:pic>
        <p:nvPicPr>
          <p:cNvPr id="67" name="Image 66">
            <a:extLst>
              <a:ext uri="{FF2B5EF4-FFF2-40B4-BE49-F238E27FC236}">
                <a16:creationId xmlns:a16="http://schemas.microsoft.com/office/drawing/2014/main" id="{ECCA4AC5-056E-F1E1-27FD-0F4488A383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0336" y="33147"/>
            <a:ext cx="499747" cy="499747"/>
          </a:xfrm>
          <a:prstGeom prst="rect">
            <a:avLst/>
          </a:prstGeom>
        </p:spPr>
      </p:pic>
      <p:pic>
        <p:nvPicPr>
          <p:cNvPr id="68" name="Image 67">
            <a:extLst>
              <a:ext uri="{FF2B5EF4-FFF2-40B4-BE49-F238E27FC236}">
                <a16:creationId xmlns:a16="http://schemas.microsoft.com/office/drawing/2014/main" id="{A36AC6FD-4A1E-B842-A1AA-49180F54E66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0688" y="41254"/>
            <a:ext cx="499747" cy="499747"/>
          </a:xfrm>
          <a:prstGeom prst="rect">
            <a:avLst/>
          </a:prstGeom>
        </p:spPr>
      </p:pic>
      <p:pic>
        <p:nvPicPr>
          <p:cNvPr id="70" name="Image 69">
            <a:extLst>
              <a:ext uri="{FF2B5EF4-FFF2-40B4-BE49-F238E27FC236}">
                <a16:creationId xmlns:a16="http://schemas.microsoft.com/office/drawing/2014/main" id="{F5EFB1E5-32A6-2194-3709-6ED9B631F7B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7544" y="46726"/>
            <a:ext cx="499747" cy="499747"/>
          </a:xfrm>
          <a:prstGeom prst="rect">
            <a:avLst/>
          </a:prstGeom>
        </p:spPr>
      </p:pic>
      <p:pic>
        <p:nvPicPr>
          <p:cNvPr id="71" name="Image 70">
            <a:extLst>
              <a:ext uri="{FF2B5EF4-FFF2-40B4-BE49-F238E27FC236}">
                <a16:creationId xmlns:a16="http://schemas.microsoft.com/office/drawing/2014/main" id="{6610080B-ED34-2149-20D3-695FB1C6C96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4116" y="33147"/>
            <a:ext cx="499747" cy="499747"/>
          </a:xfrm>
          <a:prstGeom prst="rect">
            <a:avLst/>
          </a:prstGeom>
        </p:spPr>
      </p:pic>
      <p:pic>
        <p:nvPicPr>
          <p:cNvPr id="75" name="Image 74">
            <a:extLst>
              <a:ext uri="{FF2B5EF4-FFF2-40B4-BE49-F238E27FC236}">
                <a16:creationId xmlns:a16="http://schemas.microsoft.com/office/drawing/2014/main" id="{DC788E69-D224-DCC5-1E1B-CFCF7319079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6148" y="41253"/>
            <a:ext cx="499747" cy="499747"/>
          </a:xfrm>
          <a:prstGeom prst="rect">
            <a:avLst/>
          </a:prstGeom>
        </p:spPr>
      </p:pic>
      <p:pic>
        <p:nvPicPr>
          <p:cNvPr id="78" name="Image 77">
            <a:extLst>
              <a:ext uri="{FF2B5EF4-FFF2-40B4-BE49-F238E27FC236}">
                <a16:creationId xmlns:a16="http://schemas.microsoft.com/office/drawing/2014/main" id="{B49BD791-B9E6-EA19-A118-23DAB3440F8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6637" y="1910275"/>
            <a:ext cx="1518725" cy="1518725"/>
          </a:xfrm>
          <a:prstGeom prst="rect">
            <a:avLst/>
          </a:prstGeom>
        </p:spPr>
      </p:pic>
      <p:sp>
        <p:nvSpPr>
          <p:cNvPr id="79" name="Titre 1">
            <a:extLst>
              <a:ext uri="{FF2B5EF4-FFF2-40B4-BE49-F238E27FC236}">
                <a16:creationId xmlns:a16="http://schemas.microsoft.com/office/drawing/2014/main" id="{009BA85A-0A8E-9CA5-BFF0-81E1B7D220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42425"/>
            <a:ext cx="10515600" cy="535200"/>
          </a:xfrm>
        </p:spPr>
        <p:txBody>
          <a:bodyPr/>
          <a:lstStyle/>
          <a:p>
            <a:pPr algn="ctr"/>
            <a:r>
              <a:rPr lang="fr-FR" dirty="0"/>
              <a:t>Localisation</a:t>
            </a:r>
          </a:p>
        </p:txBody>
      </p:sp>
    </p:spTree>
    <p:extLst>
      <p:ext uri="{BB962C8B-B14F-4D97-AF65-F5344CB8AC3E}">
        <p14:creationId xmlns:p14="http://schemas.microsoft.com/office/powerpoint/2010/main" val="8028702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58B5C6A-AA9C-1E7B-BA3E-2E5A9C4EE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Principe (1/2)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0DC71FB-9284-FA50-D205-17C7EC39FAA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217A4F88-F7D4-4929-B1B4-8D4680E40F04}" type="slidenum">
              <a:rPr lang="fr-FR" smtClean="0"/>
              <a:pPr/>
              <a:t>18</a:t>
            </a:fld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AD798349-D1A8-52CF-A0D9-2A707E7D0B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96323"/>
            <a:ext cx="1442906" cy="721453"/>
          </a:xfrm>
          <a:prstGeom prst="rect">
            <a:avLst/>
          </a:prstGeom>
        </p:spPr>
      </p:pic>
      <p:sp>
        <p:nvSpPr>
          <p:cNvPr id="8" name="Titre 1">
            <a:extLst>
              <a:ext uri="{FF2B5EF4-FFF2-40B4-BE49-F238E27FC236}">
                <a16:creationId xmlns:a16="http://schemas.microsoft.com/office/drawing/2014/main" id="{A41F1822-06A3-63F7-B38A-4DB70D903BB9}"/>
              </a:ext>
            </a:extLst>
          </p:cNvPr>
          <p:cNvSpPr txBox="1">
            <a:spLocks/>
          </p:cNvSpPr>
          <p:nvPr/>
        </p:nvSpPr>
        <p:spPr>
          <a:xfrm>
            <a:off x="838200" y="1305730"/>
            <a:ext cx="105156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0468D"/>
              </a:buClr>
              <a:buSzPts val="1400"/>
              <a:buFont typeface="Arial"/>
              <a:buNone/>
              <a:defRPr sz="3300" b="1" i="0" u="none" strike="noStrike" cap="none">
                <a:solidFill>
                  <a:srgbClr val="20468D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sz="2400" u="sng" dirty="0"/>
              <a:t>1) Principe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F5774AF2-D5F1-5CF4-065B-0B23DDE8C9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557" y="4291166"/>
            <a:ext cx="1638688" cy="1228188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69DD3751-A5FF-A8DA-C8F1-C75F450568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807" y="2973269"/>
            <a:ext cx="1228188" cy="1228188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1BCA2E91-C927-01D0-D169-DB964824CAF0}"/>
              </a:ext>
            </a:extLst>
          </p:cNvPr>
          <p:cNvSpPr txBox="1"/>
          <p:nvPr/>
        </p:nvSpPr>
        <p:spPr>
          <a:xfrm>
            <a:off x="2320904" y="3402697"/>
            <a:ext cx="1555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dirty="0"/>
              <a:t>Odométrie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1C6F0B92-E5EF-4FFD-4627-84B68BDE67D6}"/>
              </a:ext>
            </a:extLst>
          </p:cNvPr>
          <p:cNvSpPr txBox="1"/>
          <p:nvPr/>
        </p:nvSpPr>
        <p:spPr>
          <a:xfrm>
            <a:off x="2320904" y="4720594"/>
            <a:ext cx="1555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dirty="0"/>
              <a:t>IMU</a:t>
            </a:r>
          </a:p>
        </p:txBody>
      </p: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698733E6-38EC-1E4C-26E7-C615AC03D6D2}"/>
              </a:ext>
            </a:extLst>
          </p:cNvPr>
          <p:cNvCxnSpPr>
            <a:cxnSpLocks/>
          </p:cNvCxnSpPr>
          <p:nvPr/>
        </p:nvCxnSpPr>
        <p:spPr>
          <a:xfrm>
            <a:off x="3876261" y="3596516"/>
            <a:ext cx="59168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4EFD06C2-3428-AE47-AA14-A893336B138D}"/>
              </a:ext>
            </a:extLst>
          </p:cNvPr>
          <p:cNvCxnSpPr>
            <a:cxnSpLocks/>
          </p:cNvCxnSpPr>
          <p:nvPr/>
        </p:nvCxnSpPr>
        <p:spPr>
          <a:xfrm>
            <a:off x="3876261" y="4905259"/>
            <a:ext cx="59168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ZoneTexte 20">
                <a:extLst>
                  <a:ext uri="{FF2B5EF4-FFF2-40B4-BE49-F238E27FC236}">
                    <a16:creationId xmlns:a16="http://schemas.microsoft.com/office/drawing/2014/main" id="{34EE4061-7B10-CE4F-78B5-F2B20B12921C}"/>
                  </a:ext>
                </a:extLst>
              </p:cNvPr>
              <p:cNvSpPr txBox="1"/>
              <p:nvPr/>
            </p:nvSpPr>
            <p:spPr>
              <a:xfrm>
                <a:off x="4467942" y="3419224"/>
                <a:ext cx="1228189" cy="3545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sSup>
                            <m:sSup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</m:sSub>
                      <m:r>
                        <a:rPr lang="fr-FR" i="1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sSup>
                            <m:sSup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</m:sSub>
                      <m:r>
                        <a:rPr lang="fr-FR" i="1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sSup>
                            <m:sSup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</m:sSub>
                      <m:r>
                        <a:rPr lang="fr-FR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21" name="ZoneTexte 20">
                <a:extLst>
                  <a:ext uri="{FF2B5EF4-FFF2-40B4-BE49-F238E27FC236}">
                    <a16:creationId xmlns:a16="http://schemas.microsoft.com/office/drawing/2014/main" id="{34EE4061-7B10-CE4F-78B5-F2B20B1292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7942" y="3419224"/>
                <a:ext cx="1228189" cy="35458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ZoneTexte 22">
                <a:extLst>
                  <a:ext uri="{FF2B5EF4-FFF2-40B4-BE49-F238E27FC236}">
                    <a16:creationId xmlns:a16="http://schemas.microsoft.com/office/drawing/2014/main" id="{E53F23B1-A4F7-719C-8E29-17E7AE42927C}"/>
                  </a:ext>
                </a:extLst>
              </p:cNvPr>
              <p:cNvSpPr txBox="1"/>
              <p:nvPr/>
            </p:nvSpPr>
            <p:spPr>
              <a:xfrm>
                <a:off x="4304357" y="4373255"/>
                <a:ext cx="1555357" cy="106400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4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</m:t>
                      </m:r>
                      <m:sSub>
                        <m:sSubPr>
                          <m:ctrlPr>
                            <a:rPr lang="fr-FR" sz="1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fr-FR" sz="1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fr-FR" sz="1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sSup>
                            <m:sSupPr>
                              <m:ctrlPr>
                                <a:rPr lang="fr-FR" sz="1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1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fr-FR" sz="1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</m:sSub>
                      <m:r>
                        <a:rPr lang="fr-FR" sz="14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fr-FR" sz="1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fr-FR" sz="1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sSup>
                            <m:sSupPr>
                              <m:ctrlPr>
                                <a:rPr lang="fr-FR" sz="1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1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fr-FR" sz="1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</m:sSub>
                      <m:r>
                        <a:rPr lang="fr-FR" sz="14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fr-FR" sz="1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fr-FR" sz="1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sSup>
                            <m:sSupPr>
                              <m:ctrlPr>
                                <a:rPr lang="fr-FR" sz="1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1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fr-FR" sz="1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</m:sSub>
                      <m:r>
                        <a:rPr lang="fr-FR" sz="14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),</m:t>
                      </m:r>
                    </m:oMath>
                  </m:oMathPara>
                </a14:m>
                <a:endParaRPr lang="fr-FR" sz="14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4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</m:t>
                      </m:r>
                      <m:sSub>
                        <m:sSubPr>
                          <m:ctrlPr>
                            <a:rPr lang="fr-FR" sz="1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fr-FR" sz="1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acc>
                            <m:accPr>
                              <m:chr m:val="̇"/>
                              <m:ctrlPr>
                                <a:rPr lang="fr-FR" sz="1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fr-FR" sz="1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sSup>
                            <m:sSupPr>
                              <m:ctrlPr>
                                <a:rPr lang="fr-FR" sz="1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1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fr-FR" sz="1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</m:sSub>
                      <m:r>
                        <a:rPr lang="fr-FR" sz="14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fr-FR" sz="1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fr-FR" sz="1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fr-FR" sz="1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sSup>
                            <m:sSupPr>
                              <m:ctrlPr>
                                <a:rPr lang="fr-FR" sz="1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1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fr-FR" sz="1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</m:sSub>
                      <m:r>
                        <a:rPr lang="fr-FR" sz="14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fr-FR" sz="1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fr-FR" sz="1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fr-FR" sz="1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sSup>
                            <m:sSupPr>
                              <m:ctrlPr>
                                <a:rPr lang="fr-FR" sz="1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1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fr-FR" sz="1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</m:sSub>
                      <m:r>
                        <a:rPr lang="fr-FR" sz="14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),</m:t>
                      </m:r>
                    </m:oMath>
                  </m:oMathPara>
                </a14:m>
                <a:endParaRPr lang="fr-FR" sz="14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4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</m:t>
                      </m:r>
                      <m:sSub>
                        <m:sSubPr>
                          <m:ctrlPr>
                            <a:rPr lang="fr-FR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fr-FR" sz="1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fr-FR" sz="1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𝑥</m:t>
                          </m:r>
                          <m:r>
                            <a:rPr lang="fr-FR" sz="1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b>
                      </m:sSub>
                      <m:r>
                        <a:rPr lang="fr-FR" sz="14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fr-FR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fr-FR" sz="1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𝑦</m:t>
                          </m:r>
                          <m:r>
                            <a:rPr lang="fr-FR" sz="1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b>
                      </m:sSub>
                      <m:r>
                        <a:rPr lang="fr-FR" sz="14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fr-FR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fr-FR" sz="1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𝑧</m:t>
                          </m:r>
                          <m:r>
                            <a:rPr lang="fr-FR" sz="1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b>
                      </m:sSub>
                      <m:r>
                        <a:rPr lang="fr-FR" sz="14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23" name="ZoneTexte 22">
                <a:extLst>
                  <a:ext uri="{FF2B5EF4-FFF2-40B4-BE49-F238E27FC236}">
                    <a16:creationId xmlns:a16="http://schemas.microsoft.com/office/drawing/2014/main" id="{E53F23B1-A4F7-719C-8E29-17E7AE4292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4357" y="4373255"/>
                <a:ext cx="1555357" cy="106400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 25">
            <a:extLst>
              <a:ext uri="{FF2B5EF4-FFF2-40B4-BE49-F238E27FC236}">
                <a16:creationId xmlns:a16="http://schemas.microsoft.com/office/drawing/2014/main" id="{6496D676-11D5-4396-D9C5-0559F364542B}"/>
              </a:ext>
            </a:extLst>
          </p:cNvPr>
          <p:cNvSpPr/>
          <p:nvPr/>
        </p:nvSpPr>
        <p:spPr>
          <a:xfrm>
            <a:off x="4620342" y="3463606"/>
            <a:ext cx="958592" cy="255274"/>
          </a:xfrm>
          <a:prstGeom prst="rect">
            <a:avLst/>
          </a:prstGeom>
          <a:noFill/>
          <a:ln>
            <a:solidFill>
              <a:srgbClr val="F9B6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1E5F56D-8795-4560-3EFA-0581B9A7B383}"/>
              </a:ext>
            </a:extLst>
          </p:cNvPr>
          <p:cNvSpPr/>
          <p:nvPr/>
        </p:nvSpPr>
        <p:spPr>
          <a:xfrm>
            <a:off x="4620342" y="4382451"/>
            <a:ext cx="640661" cy="338143"/>
          </a:xfrm>
          <a:prstGeom prst="rect">
            <a:avLst/>
          </a:prstGeom>
          <a:noFill/>
          <a:ln>
            <a:solidFill>
              <a:srgbClr val="F9B6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90B526C-D17B-E374-AEE0-D29712541D75}"/>
              </a:ext>
            </a:extLst>
          </p:cNvPr>
          <p:cNvSpPr/>
          <p:nvPr/>
        </p:nvSpPr>
        <p:spPr>
          <a:xfrm>
            <a:off x="5236148" y="4788513"/>
            <a:ext cx="304225" cy="301413"/>
          </a:xfrm>
          <a:prstGeom prst="rect">
            <a:avLst/>
          </a:prstGeom>
          <a:noFill/>
          <a:ln>
            <a:solidFill>
              <a:srgbClr val="F9B6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731B180-86D9-D902-0E5E-C361378CE0E0}"/>
              </a:ext>
            </a:extLst>
          </p:cNvPr>
          <p:cNvSpPr/>
          <p:nvPr/>
        </p:nvSpPr>
        <p:spPr>
          <a:xfrm>
            <a:off x="4595487" y="5157845"/>
            <a:ext cx="983447" cy="279419"/>
          </a:xfrm>
          <a:prstGeom prst="rect">
            <a:avLst/>
          </a:prstGeom>
          <a:noFill/>
          <a:ln>
            <a:solidFill>
              <a:srgbClr val="2046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2D9EEDBD-2DCB-7AF7-85E0-E859877D0F99}"/>
              </a:ext>
            </a:extLst>
          </p:cNvPr>
          <p:cNvSpPr txBox="1"/>
          <p:nvPr/>
        </p:nvSpPr>
        <p:spPr>
          <a:xfrm>
            <a:off x="4304356" y="5907016"/>
            <a:ext cx="1555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dirty="0"/>
              <a:t>Initialisation</a:t>
            </a:r>
          </a:p>
        </p:txBody>
      </p:sp>
      <p:cxnSp>
        <p:nvCxnSpPr>
          <p:cNvPr id="32" name="Connecteur droit avec flèche 31">
            <a:extLst>
              <a:ext uri="{FF2B5EF4-FFF2-40B4-BE49-F238E27FC236}">
                <a16:creationId xmlns:a16="http://schemas.microsoft.com/office/drawing/2014/main" id="{87AF5999-D5AB-C20F-40A9-4E4278B23606}"/>
              </a:ext>
            </a:extLst>
          </p:cNvPr>
          <p:cNvCxnSpPr>
            <a:stCxn id="29" idx="2"/>
            <a:endCxn id="30" idx="0"/>
          </p:cNvCxnSpPr>
          <p:nvPr/>
        </p:nvCxnSpPr>
        <p:spPr>
          <a:xfrm flipH="1">
            <a:off x="5082035" y="5437264"/>
            <a:ext cx="5176" cy="469752"/>
          </a:xfrm>
          <a:prstGeom prst="straightConnector1">
            <a:avLst/>
          </a:prstGeom>
          <a:ln w="25400">
            <a:solidFill>
              <a:srgbClr val="20468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avec flèche 32">
            <a:extLst>
              <a:ext uri="{FF2B5EF4-FFF2-40B4-BE49-F238E27FC236}">
                <a16:creationId xmlns:a16="http://schemas.microsoft.com/office/drawing/2014/main" id="{F14E8B29-311B-F236-D86B-D57017174E72}"/>
              </a:ext>
            </a:extLst>
          </p:cNvPr>
          <p:cNvCxnSpPr>
            <a:cxnSpLocks/>
            <a:stCxn id="26" idx="3"/>
          </p:cNvCxnSpPr>
          <p:nvPr/>
        </p:nvCxnSpPr>
        <p:spPr>
          <a:xfrm>
            <a:off x="5578934" y="3591243"/>
            <a:ext cx="596765" cy="170852"/>
          </a:xfrm>
          <a:prstGeom prst="straightConnector1">
            <a:avLst/>
          </a:prstGeom>
          <a:ln w="25400">
            <a:solidFill>
              <a:srgbClr val="F9B63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droit avec flèche 37">
            <a:extLst>
              <a:ext uri="{FF2B5EF4-FFF2-40B4-BE49-F238E27FC236}">
                <a16:creationId xmlns:a16="http://schemas.microsoft.com/office/drawing/2014/main" id="{514A9253-4A1F-AC1A-EA93-87BA29E54B34}"/>
              </a:ext>
            </a:extLst>
          </p:cNvPr>
          <p:cNvCxnSpPr>
            <a:cxnSpLocks/>
          </p:cNvCxnSpPr>
          <p:nvPr/>
        </p:nvCxnSpPr>
        <p:spPr>
          <a:xfrm flipV="1">
            <a:off x="5540373" y="4128476"/>
            <a:ext cx="652421" cy="660037"/>
          </a:xfrm>
          <a:prstGeom prst="straightConnector1">
            <a:avLst/>
          </a:prstGeom>
          <a:ln w="25400">
            <a:solidFill>
              <a:srgbClr val="F9B63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avec flèche 38">
            <a:extLst>
              <a:ext uri="{FF2B5EF4-FFF2-40B4-BE49-F238E27FC236}">
                <a16:creationId xmlns:a16="http://schemas.microsoft.com/office/drawing/2014/main" id="{FCC76663-7145-74E8-470A-0C5E81533CBF}"/>
              </a:ext>
            </a:extLst>
          </p:cNvPr>
          <p:cNvCxnSpPr>
            <a:cxnSpLocks/>
          </p:cNvCxnSpPr>
          <p:nvPr/>
        </p:nvCxnSpPr>
        <p:spPr>
          <a:xfrm flipV="1">
            <a:off x="5261003" y="3963659"/>
            <a:ext cx="914696" cy="436778"/>
          </a:xfrm>
          <a:prstGeom prst="straightConnector1">
            <a:avLst/>
          </a:prstGeom>
          <a:ln w="25400">
            <a:solidFill>
              <a:srgbClr val="F9B63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ZoneTexte 45">
            <a:extLst>
              <a:ext uri="{FF2B5EF4-FFF2-40B4-BE49-F238E27FC236}">
                <a16:creationId xmlns:a16="http://schemas.microsoft.com/office/drawing/2014/main" id="{56A4F710-4013-3358-1D8F-0EB9F9A77018}"/>
              </a:ext>
            </a:extLst>
          </p:cNvPr>
          <p:cNvSpPr txBox="1"/>
          <p:nvPr/>
        </p:nvSpPr>
        <p:spPr>
          <a:xfrm>
            <a:off x="5997872" y="3615607"/>
            <a:ext cx="15553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dirty="0"/>
              <a:t>Filtre de </a:t>
            </a:r>
            <a:r>
              <a:rPr lang="fr-FR" sz="1800" dirty="0" err="1"/>
              <a:t>Kalman</a:t>
            </a:r>
            <a:endParaRPr lang="fr-FR" sz="1800" dirty="0"/>
          </a:p>
        </p:txBody>
      </p:sp>
      <p:pic>
        <p:nvPicPr>
          <p:cNvPr id="51" name="Image 50">
            <a:extLst>
              <a:ext uri="{FF2B5EF4-FFF2-40B4-BE49-F238E27FC236}">
                <a16:creationId xmlns:a16="http://schemas.microsoft.com/office/drawing/2014/main" id="{D8BA6BDA-3C6D-DBF6-7B2A-196DB104FEA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3277" y="1305729"/>
            <a:ext cx="904546" cy="904546"/>
          </a:xfrm>
          <a:prstGeom prst="rect">
            <a:avLst/>
          </a:prstGeom>
        </p:spPr>
      </p:pic>
      <p:cxnSp>
        <p:nvCxnSpPr>
          <p:cNvPr id="55" name="Connecteur droit avec flèche 54">
            <a:extLst>
              <a:ext uri="{FF2B5EF4-FFF2-40B4-BE49-F238E27FC236}">
                <a16:creationId xmlns:a16="http://schemas.microsoft.com/office/drawing/2014/main" id="{5111DABC-E99E-A3CB-3842-970B9BF888B2}"/>
              </a:ext>
            </a:extLst>
          </p:cNvPr>
          <p:cNvCxnSpPr>
            <a:cxnSpLocks/>
          </p:cNvCxnSpPr>
          <p:nvPr/>
        </p:nvCxnSpPr>
        <p:spPr>
          <a:xfrm>
            <a:off x="6775550" y="2302554"/>
            <a:ext cx="0" cy="41633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ZoneTexte 58">
            <a:extLst>
              <a:ext uri="{FF2B5EF4-FFF2-40B4-BE49-F238E27FC236}">
                <a16:creationId xmlns:a16="http://schemas.microsoft.com/office/drawing/2014/main" id="{9D992586-D495-7ABC-C009-173C97E0450D}"/>
              </a:ext>
            </a:extLst>
          </p:cNvPr>
          <p:cNvSpPr txBox="1"/>
          <p:nvPr/>
        </p:nvSpPr>
        <p:spPr>
          <a:xfrm>
            <a:off x="5583665" y="2681180"/>
            <a:ext cx="2383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dirty="0"/>
              <a:t>Localisation absolue</a:t>
            </a:r>
          </a:p>
        </p:txBody>
      </p:sp>
      <p:cxnSp>
        <p:nvCxnSpPr>
          <p:cNvPr id="60" name="Connecteur droit avec flèche 59">
            <a:extLst>
              <a:ext uri="{FF2B5EF4-FFF2-40B4-BE49-F238E27FC236}">
                <a16:creationId xmlns:a16="http://schemas.microsoft.com/office/drawing/2014/main" id="{325275B7-83C3-A4F0-5653-736395A7D033}"/>
              </a:ext>
            </a:extLst>
          </p:cNvPr>
          <p:cNvCxnSpPr>
            <a:cxnSpLocks/>
          </p:cNvCxnSpPr>
          <p:nvPr/>
        </p:nvCxnSpPr>
        <p:spPr>
          <a:xfrm>
            <a:off x="6775549" y="3171029"/>
            <a:ext cx="0" cy="41633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eur droit avec flèche 60">
            <a:extLst>
              <a:ext uri="{FF2B5EF4-FFF2-40B4-BE49-F238E27FC236}">
                <a16:creationId xmlns:a16="http://schemas.microsoft.com/office/drawing/2014/main" id="{3F3244E0-9671-5822-7704-2BD20E0A453A}"/>
              </a:ext>
            </a:extLst>
          </p:cNvPr>
          <p:cNvCxnSpPr>
            <a:cxnSpLocks/>
          </p:cNvCxnSpPr>
          <p:nvPr/>
        </p:nvCxnSpPr>
        <p:spPr>
          <a:xfrm>
            <a:off x="7424257" y="3963659"/>
            <a:ext cx="107379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ZoneTexte 63">
                <a:extLst>
                  <a:ext uri="{FF2B5EF4-FFF2-40B4-BE49-F238E27FC236}">
                    <a16:creationId xmlns:a16="http://schemas.microsoft.com/office/drawing/2014/main" id="{8F0409FC-6C80-B3D2-094E-348BF2929CF3}"/>
                  </a:ext>
                </a:extLst>
              </p:cNvPr>
              <p:cNvSpPr txBox="1"/>
              <p:nvPr/>
            </p:nvSpPr>
            <p:spPr>
              <a:xfrm>
                <a:off x="8164173" y="3778993"/>
                <a:ext cx="238376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800" b="1" dirty="0"/>
                  <a:t>(x, y, </a:t>
                </a:r>
                <a14:m>
                  <m:oMath xmlns:m="http://schemas.openxmlformats.org/officeDocument/2006/math">
                    <m:r>
                      <a:rPr lang="fr-FR" sz="1800" b="1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𝜽</m:t>
                    </m:r>
                  </m:oMath>
                </a14:m>
                <a:r>
                  <a:rPr lang="fr-FR" sz="1800" b="1" dirty="0"/>
                  <a:t>)</a:t>
                </a:r>
              </a:p>
            </p:txBody>
          </p:sp>
        </mc:Choice>
        <mc:Fallback xmlns="">
          <p:sp>
            <p:nvSpPr>
              <p:cNvPr id="64" name="ZoneTexte 63">
                <a:extLst>
                  <a:ext uri="{FF2B5EF4-FFF2-40B4-BE49-F238E27FC236}">
                    <a16:creationId xmlns:a16="http://schemas.microsoft.com/office/drawing/2014/main" id="{8F0409FC-6C80-B3D2-094E-348BF2929C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4173" y="3778993"/>
                <a:ext cx="2383769" cy="369332"/>
              </a:xfrm>
              <a:prstGeom prst="rect">
                <a:avLst/>
              </a:prstGeom>
              <a:blipFill>
                <a:blip r:embed="rId8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5" name="Image 64">
            <a:extLst>
              <a:ext uri="{FF2B5EF4-FFF2-40B4-BE49-F238E27FC236}">
                <a16:creationId xmlns:a16="http://schemas.microsoft.com/office/drawing/2014/main" id="{DAF62078-47F2-5FBD-1E20-8C828907821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7402" y="46725"/>
            <a:ext cx="499747" cy="499747"/>
          </a:xfrm>
          <a:prstGeom prst="rect">
            <a:avLst/>
          </a:prstGeom>
        </p:spPr>
      </p:pic>
      <p:pic>
        <p:nvPicPr>
          <p:cNvPr id="66" name="Image 65">
            <a:extLst>
              <a:ext uri="{FF2B5EF4-FFF2-40B4-BE49-F238E27FC236}">
                <a16:creationId xmlns:a16="http://schemas.microsoft.com/office/drawing/2014/main" id="{34E0A335-8439-5B0B-B9F0-73E45EAF2A8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8940" y="41254"/>
            <a:ext cx="499747" cy="499747"/>
          </a:xfrm>
          <a:prstGeom prst="rect">
            <a:avLst/>
          </a:prstGeom>
        </p:spPr>
      </p:pic>
      <p:pic>
        <p:nvPicPr>
          <p:cNvPr id="67" name="Image 66">
            <a:extLst>
              <a:ext uri="{FF2B5EF4-FFF2-40B4-BE49-F238E27FC236}">
                <a16:creationId xmlns:a16="http://schemas.microsoft.com/office/drawing/2014/main" id="{ECCA4AC5-056E-F1E1-27FD-0F4488A383C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0336" y="33147"/>
            <a:ext cx="499747" cy="499747"/>
          </a:xfrm>
          <a:prstGeom prst="rect">
            <a:avLst/>
          </a:prstGeom>
        </p:spPr>
      </p:pic>
      <p:pic>
        <p:nvPicPr>
          <p:cNvPr id="68" name="Image 67">
            <a:extLst>
              <a:ext uri="{FF2B5EF4-FFF2-40B4-BE49-F238E27FC236}">
                <a16:creationId xmlns:a16="http://schemas.microsoft.com/office/drawing/2014/main" id="{A36AC6FD-4A1E-B842-A1AA-49180F54E66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0688" y="41254"/>
            <a:ext cx="499747" cy="499747"/>
          </a:xfrm>
          <a:prstGeom prst="rect">
            <a:avLst/>
          </a:prstGeom>
        </p:spPr>
      </p:pic>
      <p:pic>
        <p:nvPicPr>
          <p:cNvPr id="70" name="Image 69">
            <a:extLst>
              <a:ext uri="{FF2B5EF4-FFF2-40B4-BE49-F238E27FC236}">
                <a16:creationId xmlns:a16="http://schemas.microsoft.com/office/drawing/2014/main" id="{F5EFB1E5-32A6-2194-3709-6ED9B631F7B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7544" y="46726"/>
            <a:ext cx="499747" cy="499747"/>
          </a:xfrm>
          <a:prstGeom prst="rect">
            <a:avLst/>
          </a:prstGeom>
        </p:spPr>
      </p:pic>
      <p:pic>
        <p:nvPicPr>
          <p:cNvPr id="71" name="Image 70">
            <a:extLst>
              <a:ext uri="{FF2B5EF4-FFF2-40B4-BE49-F238E27FC236}">
                <a16:creationId xmlns:a16="http://schemas.microsoft.com/office/drawing/2014/main" id="{6610080B-ED34-2149-20D3-695FB1C6C96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4116" y="33147"/>
            <a:ext cx="499747" cy="499747"/>
          </a:xfrm>
          <a:prstGeom prst="rect">
            <a:avLst/>
          </a:prstGeom>
        </p:spPr>
      </p:pic>
      <p:pic>
        <p:nvPicPr>
          <p:cNvPr id="75" name="Image 74">
            <a:extLst>
              <a:ext uri="{FF2B5EF4-FFF2-40B4-BE49-F238E27FC236}">
                <a16:creationId xmlns:a16="http://schemas.microsoft.com/office/drawing/2014/main" id="{DC788E69-D224-DCC5-1E1B-CFCF7319079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6148" y="41253"/>
            <a:ext cx="499747" cy="499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470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58B5C6A-AA9C-1E7B-BA3E-2E5A9C4EE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Simulations (2/2)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0DC71FB-9284-FA50-D205-17C7EC39FAA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217A4F88-F7D4-4929-B1B4-8D4680E40F04}" type="slidenum">
              <a:rPr lang="fr-FR" smtClean="0"/>
              <a:pPr/>
              <a:t>19</a:t>
            </a:fld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AD798349-D1A8-52CF-A0D9-2A707E7D0B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96323"/>
            <a:ext cx="1442906" cy="721453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FB48DA84-BF36-D1DE-469C-C3F5DA837A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7402" y="46725"/>
            <a:ext cx="499747" cy="499747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37180EFE-DC41-6065-3964-FF9D6D210B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8940" y="41254"/>
            <a:ext cx="499747" cy="499747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347169C5-7E89-8E11-4B3A-513A15E36C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0336" y="33147"/>
            <a:ext cx="499747" cy="499747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F969EC09-EF66-DF61-7239-6C3E4FA5067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0688" y="41254"/>
            <a:ext cx="499747" cy="499747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ED3600AB-3F71-C8CD-95A9-F16A17F103A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7544" y="46726"/>
            <a:ext cx="499747" cy="499747"/>
          </a:xfrm>
          <a:prstGeom prst="rect">
            <a:avLst/>
          </a:prstGeom>
        </p:spPr>
      </p:pic>
      <p:pic>
        <p:nvPicPr>
          <p:cNvPr id="31" name="Image 30">
            <a:extLst>
              <a:ext uri="{FF2B5EF4-FFF2-40B4-BE49-F238E27FC236}">
                <a16:creationId xmlns:a16="http://schemas.microsoft.com/office/drawing/2014/main" id="{AB4914BF-0330-2892-264D-997A5A9A6B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4116" y="33147"/>
            <a:ext cx="499747" cy="499747"/>
          </a:xfrm>
          <a:prstGeom prst="rect">
            <a:avLst/>
          </a:prstGeom>
        </p:spPr>
      </p:pic>
      <p:pic>
        <p:nvPicPr>
          <p:cNvPr id="34" name="Image 33">
            <a:extLst>
              <a:ext uri="{FF2B5EF4-FFF2-40B4-BE49-F238E27FC236}">
                <a16:creationId xmlns:a16="http://schemas.microsoft.com/office/drawing/2014/main" id="{3DDEF912-D1AC-DBC1-0B2A-D95AC0A871F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6148" y="41253"/>
            <a:ext cx="499747" cy="499747"/>
          </a:xfrm>
          <a:prstGeom prst="rect">
            <a:avLst/>
          </a:prstGeom>
        </p:spPr>
      </p:pic>
      <p:pic>
        <p:nvPicPr>
          <p:cNvPr id="36" name="Image 35">
            <a:extLst>
              <a:ext uri="{FF2B5EF4-FFF2-40B4-BE49-F238E27FC236}">
                <a16:creationId xmlns:a16="http://schemas.microsoft.com/office/drawing/2014/main" id="{CD9741C9-56C2-1EA0-3B41-D54CEB4D1A6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0561" y="1861208"/>
            <a:ext cx="3179724" cy="2011662"/>
          </a:xfrm>
          <a:prstGeom prst="rect">
            <a:avLst/>
          </a:prstGeom>
        </p:spPr>
      </p:pic>
      <p:pic>
        <p:nvPicPr>
          <p:cNvPr id="40" name="Image 39">
            <a:extLst>
              <a:ext uri="{FF2B5EF4-FFF2-40B4-BE49-F238E27FC236}">
                <a16:creationId xmlns:a16="http://schemas.microsoft.com/office/drawing/2014/main" id="{AED475FC-4507-D1C1-AB71-01F5762D334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388" y="1859980"/>
            <a:ext cx="3179724" cy="1976370"/>
          </a:xfrm>
          <a:prstGeom prst="rect">
            <a:avLst/>
          </a:prstGeom>
        </p:spPr>
      </p:pic>
      <p:pic>
        <p:nvPicPr>
          <p:cNvPr id="42" name="Image 41">
            <a:extLst>
              <a:ext uri="{FF2B5EF4-FFF2-40B4-BE49-F238E27FC236}">
                <a16:creationId xmlns:a16="http://schemas.microsoft.com/office/drawing/2014/main" id="{763FD1F6-16F9-8D8C-78D0-0FC0CF9BDD5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1540" y="1859980"/>
            <a:ext cx="3019335" cy="2012890"/>
          </a:xfrm>
          <a:prstGeom prst="rect">
            <a:avLst/>
          </a:prstGeom>
        </p:spPr>
      </p:pic>
      <p:pic>
        <p:nvPicPr>
          <p:cNvPr id="44" name="Image 43">
            <a:extLst>
              <a:ext uri="{FF2B5EF4-FFF2-40B4-BE49-F238E27FC236}">
                <a16:creationId xmlns:a16="http://schemas.microsoft.com/office/drawing/2014/main" id="{7AB416DA-94EB-62E6-770D-CF2B9CE31D1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811" y="4261844"/>
            <a:ext cx="2932678" cy="1976370"/>
          </a:xfrm>
          <a:prstGeom prst="rect">
            <a:avLst/>
          </a:prstGeom>
        </p:spPr>
      </p:pic>
      <p:pic>
        <p:nvPicPr>
          <p:cNvPr id="47" name="Image 46">
            <a:extLst>
              <a:ext uri="{FF2B5EF4-FFF2-40B4-BE49-F238E27FC236}">
                <a16:creationId xmlns:a16="http://schemas.microsoft.com/office/drawing/2014/main" id="{F60BF3B9-F402-4E54-6426-B9EA51738B3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1540" y="4259000"/>
            <a:ext cx="3036280" cy="1976371"/>
          </a:xfrm>
          <a:prstGeom prst="rect">
            <a:avLst/>
          </a:prstGeom>
        </p:spPr>
      </p:pic>
      <p:pic>
        <p:nvPicPr>
          <p:cNvPr id="49" name="Image 48">
            <a:extLst>
              <a:ext uri="{FF2B5EF4-FFF2-40B4-BE49-F238E27FC236}">
                <a16:creationId xmlns:a16="http://schemas.microsoft.com/office/drawing/2014/main" id="{2A47D06C-F7EA-EBBE-A622-B18D59D5AC7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861" y="4267133"/>
            <a:ext cx="3076128" cy="1976372"/>
          </a:xfrm>
          <a:prstGeom prst="rect">
            <a:avLst/>
          </a:prstGeom>
        </p:spPr>
      </p:pic>
      <p:sp>
        <p:nvSpPr>
          <p:cNvPr id="50" name="ZoneTexte 49">
            <a:extLst>
              <a:ext uri="{FF2B5EF4-FFF2-40B4-BE49-F238E27FC236}">
                <a16:creationId xmlns:a16="http://schemas.microsoft.com/office/drawing/2014/main" id="{F56B8745-830A-D8DA-A4C8-695A60992891}"/>
              </a:ext>
            </a:extLst>
          </p:cNvPr>
          <p:cNvSpPr txBox="1"/>
          <p:nvPr/>
        </p:nvSpPr>
        <p:spPr>
          <a:xfrm>
            <a:off x="631143" y="3780858"/>
            <a:ext cx="36962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u="sng" dirty="0"/>
              <a:t>Données IMU en X’</a:t>
            </a:r>
          </a:p>
        </p:txBody>
      </p:sp>
      <p:sp>
        <p:nvSpPr>
          <p:cNvPr id="52" name="ZoneTexte 51">
            <a:extLst>
              <a:ext uri="{FF2B5EF4-FFF2-40B4-BE49-F238E27FC236}">
                <a16:creationId xmlns:a16="http://schemas.microsoft.com/office/drawing/2014/main" id="{B527957E-B378-9322-2909-57C0C49CA328}"/>
              </a:ext>
            </a:extLst>
          </p:cNvPr>
          <p:cNvSpPr txBox="1"/>
          <p:nvPr/>
        </p:nvSpPr>
        <p:spPr>
          <a:xfrm>
            <a:off x="3885714" y="3780857"/>
            <a:ext cx="36962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u="sng" dirty="0"/>
              <a:t>Données IMU en Y’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9F7B50CC-0E3A-B075-F3C2-C82220A3D180}"/>
              </a:ext>
            </a:extLst>
          </p:cNvPr>
          <p:cNvSpPr txBox="1"/>
          <p:nvPr/>
        </p:nvSpPr>
        <p:spPr>
          <a:xfrm>
            <a:off x="7554129" y="3790344"/>
            <a:ext cx="36962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u="sng" dirty="0"/>
              <a:t>Position calculée avec IMU an odométrie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D257120B-7A9F-2DDF-3FDC-FD32171CDCD3}"/>
              </a:ext>
            </a:extLst>
          </p:cNvPr>
          <p:cNvSpPr txBox="1"/>
          <p:nvPr/>
        </p:nvSpPr>
        <p:spPr>
          <a:xfrm>
            <a:off x="7481700" y="6177444"/>
            <a:ext cx="36962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u="sng" dirty="0"/>
              <a:t>Position calculée avec les données odométriques uniquement</a:t>
            </a:r>
          </a:p>
        </p:txBody>
      </p:sp>
      <p:sp>
        <p:nvSpPr>
          <p:cNvPr id="56" name="ZoneTexte 55">
            <a:extLst>
              <a:ext uri="{FF2B5EF4-FFF2-40B4-BE49-F238E27FC236}">
                <a16:creationId xmlns:a16="http://schemas.microsoft.com/office/drawing/2014/main" id="{752D7B42-F0E3-7EDC-04C3-A7C9C11D3EEA}"/>
              </a:ext>
            </a:extLst>
          </p:cNvPr>
          <p:cNvSpPr txBox="1"/>
          <p:nvPr/>
        </p:nvSpPr>
        <p:spPr>
          <a:xfrm>
            <a:off x="766044" y="6167572"/>
            <a:ext cx="36962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u="sng" dirty="0"/>
              <a:t>Données odométrique en X’</a:t>
            </a:r>
          </a:p>
        </p:txBody>
      </p:sp>
      <p:sp>
        <p:nvSpPr>
          <p:cNvPr id="57" name="ZoneTexte 56">
            <a:extLst>
              <a:ext uri="{FF2B5EF4-FFF2-40B4-BE49-F238E27FC236}">
                <a16:creationId xmlns:a16="http://schemas.microsoft.com/office/drawing/2014/main" id="{D01488B2-A769-D367-F2DB-9362E952744D}"/>
              </a:ext>
            </a:extLst>
          </p:cNvPr>
          <p:cNvSpPr txBox="1"/>
          <p:nvPr/>
        </p:nvSpPr>
        <p:spPr>
          <a:xfrm>
            <a:off x="3883317" y="6168102"/>
            <a:ext cx="36962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u="sng" dirty="0"/>
              <a:t>Données odométrique en Y’</a:t>
            </a:r>
          </a:p>
        </p:txBody>
      </p:sp>
      <p:sp>
        <p:nvSpPr>
          <p:cNvPr id="58" name="ZoneTexte 57">
            <a:extLst>
              <a:ext uri="{FF2B5EF4-FFF2-40B4-BE49-F238E27FC236}">
                <a16:creationId xmlns:a16="http://schemas.microsoft.com/office/drawing/2014/main" id="{A166E83A-B4F6-D088-B678-084807A625BB}"/>
              </a:ext>
            </a:extLst>
          </p:cNvPr>
          <p:cNvSpPr txBox="1"/>
          <p:nvPr/>
        </p:nvSpPr>
        <p:spPr>
          <a:xfrm>
            <a:off x="3960561" y="1251590"/>
            <a:ext cx="36962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rgbClr val="20468D"/>
                </a:solidFill>
              </a:rPr>
              <a:t>Avancer sur 3m05 le long de Y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FE8C5F71-8A37-7AF8-D549-CFB1588B1E1C}"/>
              </a:ext>
            </a:extLst>
          </p:cNvPr>
          <p:cNvSpPr/>
          <p:nvPr/>
        </p:nvSpPr>
        <p:spPr>
          <a:xfrm>
            <a:off x="4471053" y="1280687"/>
            <a:ext cx="2694858" cy="255274"/>
          </a:xfrm>
          <a:prstGeom prst="rect">
            <a:avLst/>
          </a:prstGeom>
          <a:noFill/>
          <a:ln>
            <a:solidFill>
              <a:srgbClr val="F9B6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ZoneTexte 64">
                <a:extLst>
                  <a:ext uri="{FF2B5EF4-FFF2-40B4-BE49-F238E27FC236}">
                    <a16:creationId xmlns:a16="http://schemas.microsoft.com/office/drawing/2014/main" id="{75FE0E99-DAA5-74F3-7AAD-888A7CDA4390}"/>
                  </a:ext>
                </a:extLst>
              </p:cNvPr>
              <p:cNvSpPr txBox="1"/>
              <p:nvPr/>
            </p:nvSpPr>
            <p:spPr>
              <a:xfrm>
                <a:off x="146133" y="1658574"/>
                <a:ext cx="734328" cy="4613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140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fr-FR" sz="1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sSup>
                            <m:sSupPr>
                              <m:ctrlPr>
                                <a:rPr lang="fr-FR" sz="1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1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fr-FR" sz="1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</m:sSub>
                      <m:r>
                        <a:rPr lang="fr-FR" sz="1400" b="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f>
                        <m:fPr>
                          <m:ctrlPr>
                            <a:rPr lang="fr-FR" sz="1400" b="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fr-FR" sz="1400" b="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𝑐𝑚</m:t>
                          </m:r>
                        </m:num>
                        <m:den>
                          <m:sSup>
                            <m:sSupPr>
                              <m:ctrlPr>
                                <a:rPr lang="fr-FR" sz="1400" b="0" i="1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1400" b="0" i="1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fr-FR" sz="1400" b="0" i="1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fr-FR" sz="1400" b="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65" name="ZoneTexte 64">
                <a:extLst>
                  <a:ext uri="{FF2B5EF4-FFF2-40B4-BE49-F238E27FC236}">
                    <a16:creationId xmlns:a16="http://schemas.microsoft.com/office/drawing/2014/main" id="{75FE0E99-DAA5-74F3-7AAD-888A7CDA43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133" y="1658574"/>
                <a:ext cx="734328" cy="461345"/>
              </a:xfrm>
              <a:prstGeom prst="rect">
                <a:avLst/>
              </a:prstGeom>
              <a:blipFill>
                <a:blip r:embed="rId16"/>
                <a:stretch>
                  <a:fillRect r="-8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ZoneTexte 65">
                <a:extLst>
                  <a:ext uri="{FF2B5EF4-FFF2-40B4-BE49-F238E27FC236}">
                    <a16:creationId xmlns:a16="http://schemas.microsoft.com/office/drawing/2014/main" id="{CDE44178-B048-4FBB-BA76-1256C6C31448}"/>
                  </a:ext>
                </a:extLst>
              </p:cNvPr>
              <p:cNvSpPr txBox="1"/>
              <p:nvPr/>
            </p:nvSpPr>
            <p:spPr>
              <a:xfrm>
                <a:off x="3753276" y="1528605"/>
                <a:ext cx="734328" cy="4613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140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fr-FR" sz="1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sSup>
                            <m:sSupPr>
                              <m:ctrlPr>
                                <a:rPr lang="fr-FR" sz="1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1400" b="0" i="1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fr-FR" sz="1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</m:sSub>
                      <m:r>
                        <a:rPr lang="fr-FR" sz="1400" b="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f>
                        <m:fPr>
                          <m:ctrlPr>
                            <a:rPr lang="fr-FR" sz="1400" b="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fr-FR" sz="1400" b="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𝑐𝑚</m:t>
                          </m:r>
                        </m:num>
                        <m:den>
                          <m:sSup>
                            <m:sSupPr>
                              <m:ctrlPr>
                                <a:rPr lang="fr-FR" sz="1400" b="0" i="1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1400" b="0" i="1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fr-FR" sz="1400" b="0" i="1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fr-FR" sz="1400" b="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66" name="ZoneTexte 65">
                <a:extLst>
                  <a:ext uri="{FF2B5EF4-FFF2-40B4-BE49-F238E27FC236}">
                    <a16:creationId xmlns:a16="http://schemas.microsoft.com/office/drawing/2014/main" id="{CDE44178-B048-4FBB-BA76-1256C6C314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3276" y="1528605"/>
                <a:ext cx="734328" cy="461345"/>
              </a:xfrm>
              <a:prstGeom prst="rect">
                <a:avLst/>
              </a:prstGeom>
              <a:blipFill>
                <a:blip r:embed="rId17"/>
                <a:stretch>
                  <a:fillRect r="-91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ZoneTexte 66">
                <a:extLst>
                  <a:ext uri="{FF2B5EF4-FFF2-40B4-BE49-F238E27FC236}">
                    <a16:creationId xmlns:a16="http://schemas.microsoft.com/office/drawing/2014/main" id="{0C361366-F970-9797-7B1E-64CA92BE3840}"/>
                  </a:ext>
                </a:extLst>
              </p:cNvPr>
              <p:cNvSpPr txBox="1"/>
              <p:nvPr/>
            </p:nvSpPr>
            <p:spPr>
              <a:xfrm>
                <a:off x="565547" y="4022916"/>
                <a:ext cx="734328" cy="4744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140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fr-FR" sz="1400" b="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b>
                          <m:sSup>
                            <m:sSupPr>
                              <m:ctrlPr>
                                <a:rPr lang="fr-FR" sz="1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1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fr-FR" sz="1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</m:sSub>
                      <m:r>
                        <a:rPr lang="fr-FR" sz="1400" b="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f>
                        <m:fPr>
                          <m:ctrlPr>
                            <a:rPr lang="fr-FR" sz="1400" b="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fr-FR" sz="1400" b="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𝑐𝑚</m:t>
                          </m:r>
                        </m:num>
                        <m:den>
                          <m:r>
                            <a:rPr lang="fr-FR" sz="1400" b="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den>
                      </m:f>
                      <m:r>
                        <a:rPr lang="fr-FR" sz="1400" b="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67" name="ZoneTexte 66">
                <a:extLst>
                  <a:ext uri="{FF2B5EF4-FFF2-40B4-BE49-F238E27FC236}">
                    <a16:creationId xmlns:a16="http://schemas.microsoft.com/office/drawing/2014/main" id="{0C361366-F970-9797-7B1E-64CA92BE38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547" y="4022916"/>
                <a:ext cx="734328" cy="474425"/>
              </a:xfrm>
              <a:prstGeom prst="rect">
                <a:avLst/>
              </a:prstGeom>
              <a:blipFill>
                <a:blip r:embed="rId18"/>
                <a:stretch>
                  <a:fillRect r="-8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ZoneTexte 67">
                <a:extLst>
                  <a:ext uri="{FF2B5EF4-FFF2-40B4-BE49-F238E27FC236}">
                    <a16:creationId xmlns:a16="http://schemas.microsoft.com/office/drawing/2014/main" id="{9544E57D-639F-A1F8-5089-56FC170A0917}"/>
                  </a:ext>
                </a:extLst>
              </p:cNvPr>
              <p:cNvSpPr txBox="1"/>
              <p:nvPr/>
            </p:nvSpPr>
            <p:spPr>
              <a:xfrm>
                <a:off x="3812950" y="3929877"/>
                <a:ext cx="734328" cy="4744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140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fr-FR" sz="1400" b="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b>
                          <m:sSup>
                            <m:sSupPr>
                              <m:ctrlPr>
                                <a:rPr lang="fr-FR" sz="1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1400" b="0" i="1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fr-FR" sz="1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</m:sSub>
                      <m:r>
                        <a:rPr lang="fr-FR" sz="1400" b="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f>
                        <m:fPr>
                          <m:ctrlPr>
                            <a:rPr lang="fr-FR" sz="1400" b="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fr-FR" sz="1400" b="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𝑐𝑚</m:t>
                          </m:r>
                        </m:num>
                        <m:den>
                          <m:r>
                            <a:rPr lang="fr-FR" sz="1400" b="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den>
                      </m:f>
                      <m:r>
                        <a:rPr lang="fr-FR" sz="1400" b="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68" name="ZoneTexte 67">
                <a:extLst>
                  <a:ext uri="{FF2B5EF4-FFF2-40B4-BE49-F238E27FC236}">
                    <a16:creationId xmlns:a16="http://schemas.microsoft.com/office/drawing/2014/main" id="{9544E57D-639F-A1F8-5089-56FC170A09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2950" y="3929877"/>
                <a:ext cx="734328" cy="474425"/>
              </a:xfrm>
              <a:prstGeom prst="rect">
                <a:avLst/>
              </a:prstGeom>
              <a:blipFill>
                <a:blip r:embed="rId19"/>
                <a:stretch>
                  <a:fillRect r="-909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ZoneTexte 68">
            <a:extLst>
              <a:ext uri="{FF2B5EF4-FFF2-40B4-BE49-F238E27FC236}">
                <a16:creationId xmlns:a16="http://schemas.microsoft.com/office/drawing/2014/main" id="{D036CEBA-D3CC-98D2-B48B-CE2D7CB7130E}"/>
              </a:ext>
            </a:extLst>
          </p:cNvPr>
          <p:cNvSpPr txBox="1"/>
          <p:nvPr/>
        </p:nvSpPr>
        <p:spPr>
          <a:xfrm>
            <a:off x="3803680" y="3593299"/>
            <a:ext cx="421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ut</a:t>
            </a:r>
          </a:p>
        </p:txBody>
      </p:sp>
      <p:sp>
        <p:nvSpPr>
          <p:cNvPr id="70" name="ZoneTexte 69">
            <a:extLst>
              <a:ext uri="{FF2B5EF4-FFF2-40B4-BE49-F238E27FC236}">
                <a16:creationId xmlns:a16="http://schemas.microsoft.com/office/drawing/2014/main" id="{3D8473C1-41CC-E7A8-CDFD-3E8E12BD78F1}"/>
              </a:ext>
            </a:extLst>
          </p:cNvPr>
          <p:cNvSpPr txBox="1"/>
          <p:nvPr/>
        </p:nvSpPr>
        <p:spPr>
          <a:xfrm>
            <a:off x="6938167" y="3593299"/>
            <a:ext cx="4218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ut</a:t>
            </a:r>
          </a:p>
        </p:txBody>
      </p:sp>
      <p:sp>
        <p:nvSpPr>
          <p:cNvPr id="71" name="ZoneTexte 70">
            <a:extLst>
              <a:ext uri="{FF2B5EF4-FFF2-40B4-BE49-F238E27FC236}">
                <a16:creationId xmlns:a16="http://schemas.microsoft.com/office/drawing/2014/main" id="{62996AEA-CF96-4FCC-B5F2-603D265A9F77}"/>
              </a:ext>
            </a:extLst>
          </p:cNvPr>
          <p:cNvSpPr txBox="1"/>
          <p:nvPr/>
        </p:nvSpPr>
        <p:spPr>
          <a:xfrm>
            <a:off x="6902713" y="5961451"/>
            <a:ext cx="4268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ut</a:t>
            </a:r>
          </a:p>
        </p:txBody>
      </p:sp>
      <p:sp>
        <p:nvSpPr>
          <p:cNvPr id="72" name="ZoneTexte 71">
            <a:extLst>
              <a:ext uri="{FF2B5EF4-FFF2-40B4-BE49-F238E27FC236}">
                <a16:creationId xmlns:a16="http://schemas.microsoft.com/office/drawing/2014/main" id="{4E95E59B-93C7-AA48-ED80-01B51958DA4F}"/>
              </a:ext>
            </a:extLst>
          </p:cNvPr>
          <p:cNvSpPr txBox="1"/>
          <p:nvPr/>
        </p:nvSpPr>
        <p:spPr>
          <a:xfrm>
            <a:off x="3834916" y="5957288"/>
            <a:ext cx="4268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ZoneTexte 72">
                <a:extLst>
                  <a:ext uri="{FF2B5EF4-FFF2-40B4-BE49-F238E27FC236}">
                    <a16:creationId xmlns:a16="http://schemas.microsoft.com/office/drawing/2014/main" id="{16EBDE73-3A28-B35E-8D3B-286EF2731FD4}"/>
                  </a:ext>
                </a:extLst>
              </p:cNvPr>
              <p:cNvSpPr txBox="1"/>
              <p:nvPr/>
            </p:nvSpPr>
            <p:spPr>
              <a:xfrm>
                <a:off x="7627392" y="1586822"/>
                <a:ext cx="73432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sz="1400" b="0" i="1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𝑌</m:t>
                    </m:r>
                  </m:oMath>
                </a14:m>
                <a:r>
                  <a:rPr lang="fr-FR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(cm)</a:t>
                </a:r>
              </a:p>
            </p:txBody>
          </p:sp>
        </mc:Choice>
        <mc:Fallback xmlns="">
          <p:sp>
            <p:nvSpPr>
              <p:cNvPr id="73" name="ZoneTexte 72">
                <a:extLst>
                  <a:ext uri="{FF2B5EF4-FFF2-40B4-BE49-F238E27FC236}">
                    <a16:creationId xmlns:a16="http://schemas.microsoft.com/office/drawing/2014/main" id="{16EBDE73-3A28-B35E-8D3B-286EF2731F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7392" y="1586822"/>
                <a:ext cx="734328" cy="307777"/>
              </a:xfrm>
              <a:prstGeom prst="rect">
                <a:avLst/>
              </a:prstGeom>
              <a:blipFill>
                <a:blip r:embed="rId20"/>
                <a:stretch>
                  <a:fillRect t="-3922" b="-1764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ZoneTexte 73">
                <a:extLst>
                  <a:ext uri="{FF2B5EF4-FFF2-40B4-BE49-F238E27FC236}">
                    <a16:creationId xmlns:a16="http://schemas.microsoft.com/office/drawing/2014/main" id="{6D031EF7-F288-9C12-2007-FB4BF8988FCE}"/>
                  </a:ext>
                </a:extLst>
              </p:cNvPr>
              <p:cNvSpPr txBox="1"/>
              <p:nvPr/>
            </p:nvSpPr>
            <p:spPr>
              <a:xfrm>
                <a:off x="10745146" y="3565093"/>
                <a:ext cx="77647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sz="1400" b="0" i="1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𝑋</m:t>
                    </m:r>
                  </m:oMath>
                </a14:m>
                <a:r>
                  <a:rPr lang="fr-FR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(cm)</a:t>
                </a:r>
              </a:p>
            </p:txBody>
          </p:sp>
        </mc:Choice>
        <mc:Fallback xmlns="">
          <p:sp>
            <p:nvSpPr>
              <p:cNvPr id="74" name="ZoneTexte 73">
                <a:extLst>
                  <a:ext uri="{FF2B5EF4-FFF2-40B4-BE49-F238E27FC236}">
                    <a16:creationId xmlns:a16="http://schemas.microsoft.com/office/drawing/2014/main" id="{6D031EF7-F288-9C12-2007-FB4BF8988F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45146" y="3565093"/>
                <a:ext cx="776475" cy="307777"/>
              </a:xfrm>
              <a:prstGeom prst="rect">
                <a:avLst/>
              </a:prstGeom>
              <a:blipFill>
                <a:blip r:embed="rId21"/>
                <a:stretch>
                  <a:fillRect t="-6000" b="-18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ZoneTexte 74">
                <a:extLst>
                  <a:ext uri="{FF2B5EF4-FFF2-40B4-BE49-F238E27FC236}">
                    <a16:creationId xmlns:a16="http://schemas.microsoft.com/office/drawing/2014/main" id="{EA0531E5-533F-5881-DDE1-EC14254C314D}"/>
                  </a:ext>
                </a:extLst>
              </p:cNvPr>
              <p:cNvSpPr txBox="1"/>
              <p:nvPr/>
            </p:nvSpPr>
            <p:spPr>
              <a:xfrm>
                <a:off x="7583442" y="4042894"/>
                <a:ext cx="43681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400" b="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𝑌</m:t>
                      </m:r>
                      <m:r>
                        <a:rPr lang="fr-FR" sz="1400" b="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(</m:t>
                      </m:r>
                      <m:r>
                        <a:rPr lang="fr-FR" sz="1400" b="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𝑐𝑚</m:t>
                      </m:r>
                      <m:r>
                        <a:rPr lang="fr-FR" sz="1400" b="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5" name="ZoneTexte 74">
                <a:extLst>
                  <a:ext uri="{FF2B5EF4-FFF2-40B4-BE49-F238E27FC236}">
                    <a16:creationId xmlns:a16="http://schemas.microsoft.com/office/drawing/2014/main" id="{EA0531E5-533F-5881-DDE1-EC14254C31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3442" y="4042894"/>
                <a:ext cx="436813" cy="307777"/>
              </a:xfrm>
              <a:prstGeom prst="rect">
                <a:avLst/>
              </a:prstGeom>
              <a:blipFill>
                <a:blip r:embed="rId22"/>
                <a:stretch>
                  <a:fillRect r="-61111" b="-784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ZoneTexte 75">
                <a:extLst>
                  <a:ext uri="{FF2B5EF4-FFF2-40B4-BE49-F238E27FC236}">
                    <a16:creationId xmlns:a16="http://schemas.microsoft.com/office/drawing/2014/main" id="{6507D0ED-6FEA-8A8C-939F-DF86A2BC8FEF}"/>
                  </a:ext>
                </a:extLst>
              </p:cNvPr>
              <p:cNvSpPr txBox="1"/>
              <p:nvPr/>
            </p:nvSpPr>
            <p:spPr>
              <a:xfrm>
                <a:off x="10745146" y="5949958"/>
                <a:ext cx="75124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sz="1400" b="0" i="1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𝑋</m:t>
                    </m:r>
                  </m:oMath>
                </a14:m>
                <a:r>
                  <a:rPr lang="fr-FR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(cm)</a:t>
                </a:r>
              </a:p>
            </p:txBody>
          </p:sp>
        </mc:Choice>
        <mc:Fallback xmlns="">
          <p:sp>
            <p:nvSpPr>
              <p:cNvPr id="76" name="ZoneTexte 75">
                <a:extLst>
                  <a:ext uri="{FF2B5EF4-FFF2-40B4-BE49-F238E27FC236}">
                    <a16:creationId xmlns:a16="http://schemas.microsoft.com/office/drawing/2014/main" id="{6507D0ED-6FEA-8A8C-939F-DF86A2BC8F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45146" y="5949958"/>
                <a:ext cx="751247" cy="307777"/>
              </a:xfrm>
              <a:prstGeom prst="rect">
                <a:avLst/>
              </a:prstGeom>
              <a:blipFill>
                <a:blip r:embed="rId23"/>
                <a:stretch>
                  <a:fillRect t="-5882" b="-1764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899077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09515F8-52F5-41EA-9F94-01B0981A1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Sommaire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46745DC-E763-CB9C-963D-BA239A26BF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4501" y="3675884"/>
            <a:ext cx="499747" cy="499747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67B5038D-7389-A6F2-2889-D78D493A7A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4501" y="1692490"/>
            <a:ext cx="499748" cy="499748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9BD8E3EA-3777-656C-FB39-0EE8677916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4501" y="5659277"/>
            <a:ext cx="499747" cy="499747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FD21CDD2-5CCF-2B46-6B78-EC5BB30B86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4502" y="3014324"/>
            <a:ext cx="499747" cy="499747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934F9372-545E-7D75-DC3D-0DB50F74608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4501" y="4336157"/>
            <a:ext cx="499747" cy="499747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859F5521-DEAA-56A6-0ACD-02F13B7D16D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4501" y="5000304"/>
            <a:ext cx="499747" cy="499747"/>
          </a:xfrm>
          <a:prstGeom prst="rect">
            <a:avLst/>
          </a:prstGeom>
        </p:spPr>
      </p:pic>
      <p:sp>
        <p:nvSpPr>
          <p:cNvPr id="16" name="Espace réservé du contenu 2">
            <a:extLst>
              <a:ext uri="{FF2B5EF4-FFF2-40B4-BE49-F238E27FC236}">
                <a16:creationId xmlns:a16="http://schemas.microsoft.com/office/drawing/2014/main" id="{EDB9A168-9B6F-835E-44FD-E8B21D1B62A8}"/>
              </a:ext>
            </a:extLst>
          </p:cNvPr>
          <p:cNvSpPr txBox="1">
            <a:spLocks/>
          </p:cNvSpPr>
          <p:nvPr/>
        </p:nvSpPr>
        <p:spPr>
          <a:xfrm>
            <a:off x="4958044" y="1654463"/>
            <a:ext cx="2912010" cy="573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423323" algn="l" rtl="0" eaLnBrk="1" hangingPunct="1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F9B63B"/>
              </a:buClr>
              <a:buSzPts val="14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marR="0" lvl="1" indent="-423323" algn="l" rtl="0" eaLnBrk="1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F9B63B"/>
              </a:buClr>
              <a:buSzPts val="14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423323" algn="l" rtl="0" eaLnBrk="1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F9B63B"/>
              </a:buClr>
              <a:buSzPts val="14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423323" algn="l" rtl="0" eaLnBrk="1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F9B63B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423323" algn="l" rtl="0" eaLnBrk="1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F9B63B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23323" algn="l" rtl="0" eaLnBrk="1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23323" algn="l" rtl="0" eaLnBrk="1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23323" algn="l" rtl="0" eaLnBrk="1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23323" algn="l" rtl="0" eaLnBrk="1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86262" indent="0">
              <a:buFont typeface="Arial"/>
              <a:buNone/>
            </a:pPr>
            <a:r>
              <a:rPr lang="fr-FR" dirty="0"/>
              <a:t>Cadre du stage</a:t>
            </a:r>
          </a:p>
          <a:p>
            <a:endParaRPr lang="fr-FR" dirty="0"/>
          </a:p>
          <a:p>
            <a:endParaRPr lang="fr-FR" dirty="0"/>
          </a:p>
        </p:txBody>
      </p:sp>
      <p:sp>
        <p:nvSpPr>
          <p:cNvPr id="18" name="Espace réservé du contenu 2">
            <a:extLst>
              <a:ext uri="{FF2B5EF4-FFF2-40B4-BE49-F238E27FC236}">
                <a16:creationId xmlns:a16="http://schemas.microsoft.com/office/drawing/2014/main" id="{BFA67FEB-F09E-2320-4A4C-CA91F007831B}"/>
              </a:ext>
            </a:extLst>
          </p:cNvPr>
          <p:cNvSpPr txBox="1">
            <a:spLocks/>
          </p:cNvSpPr>
          <p:nvPr/>
        </p:nvSpPr>
        <p:spPr>
          <a:xfrm>
            <a:off x="4958044" y="2316025"/>
            <a:ext cx="2912010" cy="573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423323" algn="l" rtl="0" eaLnBrk="1" hangingPunct="1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F9B63B"/>
              </a:buClr>
              <a:buSzPts val="14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marR="0" lvl="1" indent="-423323" algn="l" rtl="0" eaLnBrk="1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F9B63B"/>
              </a:buClr>
              <a:buSzPts val="14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423323" algn="l" rtl="0" eaLnBrk="1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F9B63B"/>
              </a:buClr>
              <a:buSzPts val="14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423323" algn="l" rtl="0" eaLnBrk="1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F9B63B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423323" algn="l" rtl="0" eaLnBrk="1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F9B63B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23323" algn="l" rtl="0" eaLnBrk="1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23323" algn="l" rtl="0" eaLnBrk="1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23323" algn="l" rtl="0" eaLnBrk="1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23323" algn="l" rtl="0" eaLnBrk="1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86262" indent="0">
              <a:buFont typeface="Arial"/>
              <a:buNone/>
            </a:pPr>
            <a:r>
              <a:rPr lang="fr-FR" dirty="0"/>
              <a:t>Conception</a:t>
            </a:r>
          </a:p>
        </p:txBody>
      </p:sp>
      <p:sp>
        <p:nvSpPr>
          <p:cNvPr id="19" name="Espace réservé du contenu 2">
            <a:extLst>
              <a:ext uri="{FF2B5EF4-FFF2-40B4-BE49-F238E27FC236}">
                <a16:creationId xmlns:a16="http://schemas.microsoft.com/office/drawing/2014/main" id="{0E6DD3EB-E126-B086-9221-41B14ED68FCB}"/>
              </a:ext>
            </a:extLst>
          </p:cNvPr>
          <p:cNvSpPr txBox="1">
            <a:spLocks/>
          </p:cNvSpPr>
          <p:nvPr/>
        </p:nvSpPr>
        <p:spPr>
          <a:xfrm>
            <a:off x="4958044" y="2977585"/>
            <a:ext cx="2912010" cy="573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423323" algn="l" rtl="0" eaLnBrk="1" hangingPunct="1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F9B63B"/>
              </a:buClr>
              <a:buSzPts val="14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marR="0" lvl="1" indent="-423323" algn="l" rtl="0" eaLnBrk="1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F9B63B"/>
              </a:buClr>
              <a:buSzPts val="14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423323" algn="l" rtl="0" eaLnBrk="1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F9B63B"/>
              </a:buClr>
              <a:buSzPts val="14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423323" algn="l" rtl="0" eaLnBrk="1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F9B63B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423323" algn="l" rtl="0" eaLnBrk="1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F9B63B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23323" algn="l" rtl="0" eaLnBrk="1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23323" algn="l" rtl="0" eaLnBrk="1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23323" algn="l" rtl="0" eaLnBrk="1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23323" algn="l" rtl="0" eaLnBrk="1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86262" indent="0">
              <a:buFont typeface="Arial"/>
              <a:buNone/>
            </a:pPr>
            <a:r>
              <a:rPr lang="fr-FR" dirty="0"/>
              <a:t>Architecture logicielle</a:t>
            </a:r>
          </a:p>
        </p:txBody>
      </p:sp>
      <p:sp>
        <p:nvSpPr>
          <p:cNvPr id="20" name="Espace réservé du contenu 2">
            <a:extLst>
              <a:ext uri="{FF2B5EF4-FFF2-40B4-BE49-F238E27FC236}">
                <a16:creationId xmlns:a16="http://schemas.microsoft.com/office/drawing/2014/main" id="{8358CC3E-0EED-DC6D-56C7-4A98BD5A4C6E}"/>
              </a:ext>
            </a:extLst>
          </p:cNvPr>
          <p:cNvSpPr txBox="1">
            <a:spLocks/>
          </p:cNvSpPr>
          <p:nvPr/>
        </p:nvSpPr>
        <p:spPr>
          <a:xfrm>
            <a:off x="4958044" y="3641842"/>
            <a:ext cx="2912010" cy="573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423323" algn="l" rtl="0" eaLnBrk="1" hangingPunct="1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F9B63B"/>
              </a:buClr>
              <a:buSzPts val="14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marR="0" lvl="1" indent="-423323" algn="l" rtl="0" eaLnBrk="1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F9B63B"/>
              </a:buClr>
              <a:buSzPts val="14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423323" algn="l" rtl="0" eaLnBrk="1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F9B63B"/>
              </a:buClr>
              <a:buSzPts val="14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423323" algn="l" rtl="0" eaLnBrk="1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F9B63B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423323" algn="l" rtl="0" eaLnBrk="1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F9B63B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23323" algn="l" rtl="0" eaLnBrk="1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23323" algn="l" rtl="0" eaLnBrk="1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23323" algn="l" rtl="0" eaLnBrk="1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23323" algn="l" rtl="0" eaLnBrk="1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86262" indent="0">
              <a:buFont typeface="Arial"/>
              <a:buNone/>
            </a:pPr>
            <a:r>
              <a:rPr lang="fr-FR" dirty="0"/>
              <a:t>Localisation</a:t>
            </a:r>
          </a:p>
        </p:txBody>
      </p:sp>
      <p:sp>
        <p:nvSpPr>
          <p:cNvPr id="21" name="Espace réservé du contenu 2">
            <a:extLst>
              <a:ext uri="{FF2B5EF4-FFF2-40B4-BE49-F238E27FC236}">
                <a16:creationId xmlns:a16="http://schemas.microsoft.com/office/drawing/2014/main" id="{EB2A336C-B0B5-9053-4E55-B67C48E2FC5C}"/>
              </a:ext>
            </a:extLst>
          </p:cNvPr>
          <p:cNvSpPr txBox="1">
            <a:spLocks/>
          </p:cNvSpPr>
          <p:nvPr/>
        </p:nvSpPr>
        <p:spPr>
          <a:xfrm>
            <a:off x="4958044" y="4299418"/>
            <a:ext cx="2912010" cy="573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423323" algn="l" rtl="0" eaLnBrk="1" hangingPunct="1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F9B63B"/>
              </a:buClr>
              <a:buSzPts val="14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marR="0" lvl="1" indent="-423323" algn="l" rtl="0" eaLnBrk="1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F9B63B"/>
              </a:buClr>
              <a:buSzPts val="14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423323" algn="l" rtl="0" eaLnBrk="1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F9B63B"/>
              </a:buClr>
              <a:buSzPts val="14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423323" algn="l" rtl="0" eaLnBrk="1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F9B63B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423323" algn="l" rtl="0" eaLnBrk="1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F9B63B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23323" algn="l" rtl="0" eaLnBrk="1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23323" algn="l" rtl="0" eaLnBrk="1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23323" algn="l" rtl="0" eaLnBrk="1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23323" algn="l" rtl="0" eaLnBrk="1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86262" indent="0">
              <a:buFont typeface="Arial"/>
              <a:buNone/>
            </a:pPr>
            <a:r>
              <a:rPr lang="fr-FR" dirty="0"/>
              <a:t>Navigation</a:t>
            </a:r>
          </a:p>
        </p:txBody>
      </p:sp>
      <p:sp>
        <p:nvSpPr>
          <p:cNvPr id="22" name="Espace réservé du contenu 2">
            <a:extLst>
              <a:ext uri="{FF2B5EF4-FFF2-40B4-BE49-F238E27FC236}">
                <a16:creationId xmlns:a16="http://schemas.microsoft.com/office/drawing/2014/main" id="{07217DEE-B46E-ECC1-1595-B55225D69352}"/>
              </a:ext>
            </a:extLst>
          </p:cNvPr>
          <p:cNvSpPr txBox="1">
            <a:spLocks/>
          </p:cNvSpPr>
          <p:nvPr/>
        </p:nvSpPr>
        <p:spPr>
          <a:xfrm>
            <a:off x="4958044" y="5622538"/>
            <a:ext cx="2912010" cy="573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423323" algn="l" rtl="0" eaLnBrk="1" hangingPunct="1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F9B63B"/>
              </a:buClr>
              <a:buSzPts val="14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marR="0" lvl="1" indent="-423323" algn="l" rtl="0" eaLnBrk="1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F9B63B"/>
              </a:buClr>
              <a:buSzPts val="14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423323" algn="l" rtl="0" eaLnBrk="1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F9B63B"/>
              </a:buClr>
              <a:buSzPts val="14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423323" algn="l" rtl="0" eaLnBrk="1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F9B63B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423323" algn="l" rtl="0" eaLnBrk="1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F9B63B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23323" algn="l" rtl="0" eaLnBrk="1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23323" algn="l" rtl="0" eaLnBrk="1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23323" algn="l" rtl="0" eaLnBrk="1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23323" algn="l" rtl="0" eaLnBrk="1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86262" indent="0">
              <a:buFont typeface="Arial"/>
              <a:buNone/>
            </a:pPr>
            <a:r>
              <a:rPr lang="fr-FR" dirty="0"/>
              <a:t>Bilan</a:t>
            </a:r>
          </a:p>
        </p:txBody>
      </p:sp>
      <p:pic>
        <p:nvPicPr>
          <p:cNvPr id="24" name="Image 23">
            <a:extLst>
              <a:ext uri="{FF2B5EF4-FFF2-40B4-BE49-F238E27FC236}">
                <a16:creationId xmlns:a16="http://schemas.microsoft.com/office/drawing/2014/main" id="{448224F0-2A60-EDB5-6C9F-75ECCCE65D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4502" y="2352764"/>
            <a:ext cx="499747" cy="499747"/>
          </a:xfrm>
          <a:prstGeom prst="rect">
            <a:avLst/>
          </a:prstGeom>
        </p:spPr>
      </p:pic>
      <p:sp>
        <p:nvSpPr>
          <p:cNvPr id="27" name="Espace réservé du contenu 2">
            <a:extLst>
              <a:ext uri="{FF2B5EF4-FFF2-40B4-BE49-F238E27FC236}">
                <a16:creationId xmlns:a16="http://schemas.microsoft.com/office/drawing/2014/main" id="{09BF5D90-9C8F-0862-610E-61F14C9DF65F}"/>
              </a:ext>
            </a:extLst>
          </p:cNvPr>
          <p:cNvSpPr txBox="1">
            <a:spLocks/>
          </p:cNvSpPr>
          <p:nvPr/>
        </p:nvSpPr>
        <p:spPr>
          <a:xfrm>
            <a:off x="4958044" y="4956994"/>
            <a:ext cx="3985437" cy="573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423323" algn="l" rtl="0" eaLnBrk="1" hangingPunct="1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F9B63B"/>
              </a:buClr>
              <a:buSzPts val="14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marR="0" lvl="1" indent="-423323" algn="l" rtl="0" eaLnBrk="1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F9B63B"/>
              </a:buClr>
              <a:buSzPts val="14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423323" algn="l" rtl="0" eaLnBrk="1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F9B63B"/>
              </a:buClr>
              <a:buSzPts val="14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423323" algn="l" rtl="0" eaLnBrk="1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F9B63B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423323" algn="l" rtl="0" eaLnBrk="1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F9B63B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23323" algn="l" rtl="0" eaLnBrk="1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23323" algn="l" rtl="0" eaLnBrk="1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23323" algn="l" rtl="0" eaLnBrk="1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23323" algn="l" rtl="0" eaLnBrk="1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86262" indent="0">
              <a:buFont typeface="Arial"/>
              <a:buNone/>
            </a:pPr>
            <a:r>
              <a:rPr lang="fr-FR" dirty="0"/>
              <a:t>Avenir du projet</a:t>
            </a:r>
          </a:p>
        </p:txBody>
      </p:sp>
      <p:pic>
        <p:nvPicPr>
          <p:cNvPr id="29" name="Image 28">
            <a:extLst>
              <a:ext uri="{FF2B5EF4-FFF2-40B4-BE49-F238E27FC236}">
                <a16:creationId xmlns:a16="http://schemas.microsoft.com/office/drawing/2014/main" id="{2942A37C-5F93-2DF3-0013-C17A80B18AD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7402" y="46725"/>
            <a:ext cx="499747" cy="499747"/>
          </a:xfrm>
          <a:prstGeom prst="rect">
            <a:avLst/>
          </a:prstGeom>
        </p:spPr>
      </p:pic>
      <p:pic>
        <p:nvPicPr>
          <p:cNvPr id="31" name="Image 30">
            <a:extLst>
              <a:ext uri="{FF2B5EF4-FFF2-40B4-BE49-F238E27FC236}">
                <a16:creationId xmlns:a16="http://schemas.microsoft.com/office/drawing/2014/main" id="{6372211E-1A17-9B4B-D43B-C00F6B29AD3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8940" y="41254"/>
            <a:ext cx="499747" cy="499747"/>
          </a:xfrm>
          <a:prstGeom prst="rect">
            <a:avLst/>
          </a:prstGeom>
        </p:spPr>
      </p:pic>
      <p:pic>
        <p:nvPicPr>
          <p:cNvPr id="33" name="Image 32">
            <a:extLst>
              <a:ext uri="{FF2B5EF4-FFF2-40B4-BE49-F238E27FC236}">
                <a16:creationId xmlns:a16="http://schemas.microsoft.com/office/drawing/2014/main" id="{15526695-8B87-24C6-CFB4-6B384EAB552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0336" y="33147"/>
            <a:ext cx="499747" cy="499747"/>
          </a:xfrm>
          <a:prstGeom prst="rect">
            <a:avLst/>
          </a:prstGeom>
        </p:spPr>
      </p:pic>
      <p:pic>
        <p:nvPicPr>
          <p:cNvPr id="35" name="Image 34">
            <a:extLst>
              <a:ext uri="{FF2B5EF4-FFF2-40B4-BE49-F238E27FC236}">
                <a16:creationId xmlns:a16="http://schemas.microsoft.com/office/drawing/2014/main" id="{232A8AEF-A944-79EC-E158-FEC4AE52B5D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0688" y="41254"/>
            <a:ext cx="499747" cy="499747"/>
          </a:xfrm>
          <a:prstGeom prst="rect">
            <a:avLst/>
          </a:prstGeom>
        </p:spPr>
      </p:pic>
      <p:pic>
        <p:nvPicPr>
          <p:cNvPr id="37" name="Image 36">
            <a:extLst>
              <a:ext uri="{FF2B5EF4-FFF2-40B4-BE49-F238E27FC236}">
                <a16:creationId xmlns:a16="http://schemas.microsoft.com/office/drawing/2014/main" id="{53B0C840-1000-4126-3A32-67BE9013179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0830" y="33148"/>
            <a:ext cx="499747" cy="499747"/>
          </a:xfrm>
          <a:prstGeom prst="rect">
            <a:avLst/>
          </a:prstGeom>
        </p:spPr>
      </p:pic>
      <p:pic>
        <p:nvPicPr>
          <p:cNvPr id="39" name="Image 38">
            <a:extLst>
              <a:ext uri="{FF2B5EF4-FFF2-40B4-BE49-F238E27FC236}">
                <a16:creationId xmlns:a16="http://schemas.microsoft.com/office/drawing/2014/main" id="{CA1C0C1B-E096-4CB5-80E8-0319D35AF93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7544" y="46726"/>
            <a:ext cx="499747" cy="499747"/>
          </a:xfrm>
          <a:prstGeom prst="rect">
            <a:avLst/>
          </a:prstGeom>
        </p:spPr>
      </p:pic>
      <p:pic>
        <p:nvPicPr>
          <p:cNvPr id="41" name="Image 40">
            <a:extLst>
              <a:ext uri="{FF2B5EF4-FFF2-40B4-BE49-F238E27FC236}">
                <a16:creationId xmlns:a16="http://schemas.microsoft.com/office/drawing/2014/main" id="{929B4CC1-B8DD-9F39-922F-0EF0ADAAD44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4116" y="33147"/>
            <a:ext cx="499747" cy="499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7720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CA297D9-2663-6A45-6909-117E8CDBD63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217A4F88-F7D4-4929-B1B4-8D4680E40F04}" type="slidenum">
              <a:rPr lang="fr-FR" smtClean="0"/>
              <a:pPr/>
              <a:t>20</a:t>
            </a:fld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6E9E8DD4-D1FB-6237-9B1D-5A34577177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7402" y="46725"/>
            <a:ext cx="499747" cy="499747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4F4D0D9D-A78A-0958-23F5-E35BB48FCA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8940" y="41254"/>
            <a:ext cx="499747" cy="499747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3058B1FC-3EAE-4D45-D093-9550BC162B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0336" y="33147"/>
            <a:ext cx="499747" cy="499747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B67616E8-B1F3-DFA8-919E-4472022E3F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0688" y="41254"/>
            <a:ext cx="499747" cy="499747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8EC002A5-DBF0-882B-76F8-6726FF97C71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0830" y="33148"/>
            <a:ext cx="499747" cy="499747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1F73E5B8-252B-EAE2-1B43-09ECA309CB8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4116" y="33147"/>
            <a:ext cx="499747" cy="499747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74D43360-88D4-01C3-E681-E2D7E4A462A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7543" y="41254"/>
            <a:ext cx="499748" cy="499748"/>
          </a:xfrm>
          <a:prstGeom prst="rect">
            <a:avLst/>
          </a:prstGeom>
        </p:spPr>
      </p:pic>
      <p:sp>
        <p:nvSpPr>
          <p:cNvPr id="6" name="Titre 1">
            <a:extLst>
              <a:ext uri="{FF2B5EF4-FFF2-40B4-BE49-F238E27FC236}">
                <a16:creationId xmlns:a16="http://schemas.microsoft.com/office/drawing/2014/main" id="{1EE45DBF-B2D6-21EF-60CC-E53BB29F36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777" y="3732900"/>
            <a:ext cx="10515600" cy="535200"/>
          </a:xfrm>
        </p:spPr>
        <p:txBody>
          <a:bodyPr/>
          <a:lstStyle/>
          <a:p>
            <a:pPr algn="ctr"/>
            <a:r>
              <a:rPr lang="fr-FR" dirty="0"/>
              <a:t>Navigation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DB75EE84-6F4C-422E-7689-C5BC258A8ED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4602" y="2129057"/>
            <a:ext cx="1611949" cy="1611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6976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8174384-FD65-8651-5592-1D8EF96A4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Logiciel (1/3)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CA297D9-2663-6A45-6909-117E8CDBD63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217A4F88-F7D4-4929-B1B4-8D4680E40F04}" type="slidenum">
              <a:rPr lang="fr-FR" smtClean="0"/>
              <a:pPr/>
              <a:t>21</a:t>
            </a:fld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6E9E8DD4-D1FB-6237-9B1D-5A34577177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7402" y="46725"/>
            <a:ext cx="499747" cy="499747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4F4D0D9D-A78A-0958-23F5-E35BB48FCA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8940" y="41254"/>
            <a:ext cx="499747" cy="499747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3058B1FC-3EAE-4D45-D093-9550BC162B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0336" y="33147"/>
            <a:ext cx="499747" cy="499747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B67616E8-B1F3-DFA8-919E-4472022E3F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0688" y="41254"/>
            <a:ext cx="499747" cy="499747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8EC002A5-DBF0-882B-76F8-6726FF97C71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0830" y="33148"/>
            <a:ext cx="499747" cy="499747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1F73E5B8-252B-EAE2-1B43-09ECA309CB8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4116" y="33147"/>
            <a:ext cx="499747" cy="499747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74D43360-88D4-01C3-E681-E2D7E4A462A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7543" y="41254"/>
            <a:ext cx="499748" cy="499748"/>
          </a:xfrm>
          <a:prstGeom prst="rect">
            <a:avLst/>
          </a:prstGeom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2F52A3B0-3A01-7794-4F57-4510BEFA36BE}"/>
              </a:ext>
            </a:extLst>
          </p:cNvPr>
          <p:cNvSpPr txBox="1"/>
          <p:nvPr/>
        </p:nvSpPr>
        <p:spPr>
          <a:xfrm>
            <a:off x="4161040" y="5681196"/>
            <a:ext cx="36962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u="sng" dirty="0"/>
              <a:t>Logiciel après le développement de la localisation et de la navigation</a:t>
            </a:r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14042601-9857-7611-2EA7-DFA19D6E8A7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9656" y="1427105"/>
            <a:ext cx="7439025" cy="420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6063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8174384-FD65-8651-5592-1D8EF96A4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Fonctionnalités intégrées (2/3)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CA297D9-2663-6A45-6909-117E8CDBD63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217A4F88-F7D4-4929-B1B4-8D4680E40F04}" type="slidenum">
              <a:rPr lang="fr-FR" smtClean="0"/>
              <a:pPr/>
              <a:t>22</a:t>
            </a:fld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6E9E8DD4-D1FB-6237-9B1D-5A34577177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7402" y="46725"/>
            <a:ext cx="499747" cy="499747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4F4D0D9D-A78A-0958-23F5-E35BB48FCA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8940" y="41254"/>
            <a:ext cx="499747" cy="499747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3058B1FC-3EAE-4D45-D093-9550BC162B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0336" y="33147"/>
            <a:ext cx="499747" cy="499747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B67616E8-B1F3-DFA8-919E-4472022E3F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0688" y="41254"/>
            <a:ext cx="499747" cy="499747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8EC002A5-DBF0-882B-76F8-6726FF97C71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0830" y="33148"/>
            <a:ext cx="499747" cy="499747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1F73E5B8-252B-EAE2-1B43-09ECA309CB8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4116" y="33147"/>
            <a:ext cx="499747" cy="499747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74D43360-88D4-01C3-E681-E2D7E4A462A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7543" y="41254"/>
            <a:ext cx="499748" cy="499748"/>
          </a:xfrm>
          <a:prstGeom prst="rect">
            <a:avLst/>
          </a:prstGeom>
        </p:spPr>
      </p:pic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D6271F5-6970-407A-E484-B05975C84D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98239" y="2186784"/>
            <a:ext cx="8671889" cy="3274450"/>
          </a:xfrm>
        </p:spPr>
        <p:txBody>
          <a:bodyPr/>
          <a:lstStyle/>
          <a:p>
            <a:pPr marL="342900" indent="-342900" algn="just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fr-FR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Réagir</a:t>
            </a:r>
            <a:r>
              <a:rPr lang="fr-FR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à une </a:t>
            </a:r>
            <a:r>
              <a:rPr lang="fr-FR" sz="1800" b="1" dirty="0">
                <a:solidFill>
                  <a:srgbClr val="20468D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infraction</a:t>
            </a:r>
          </a:p>
          <a:p>
            <a:pPr marL="342900" lvl="0" indent="-342900" algn="just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fr-FR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Réagir à un signal de </a:t>
            </a:r>
            <a:r>
              <a:rPr lang="fr-FR" sz="1800" b="1" dirty="0">
                <a:solidFill>
                  <a:srgbClr val="20468D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ronde</a:t>
            </a:r>
          </a:p>
          <a:p>
            <a:pPr marL="342900" lvl="0" indent="-342900" algn="just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fr-FR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</a:t>
            </a:r>
            <a:r>
              <a:rPr lang="fr-FR" sz="1800" dirty="0">
                <a:solidFill>
                  <a:schemeClr val="tx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rioriser l’infraction par rapport à la ronde</a:t>
            </a:r>
          </a:p>
          <a:p>
            <a:pPr marL="342900" lvl="0" indent="-342900" algn="just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fr-FR" sz="1800" b="1" dirty="0">
                <a:solidFill>
                  <a:srgbClr val="20468D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Rotation</a:t>
            </a:r>
            <a:r>
              <a:rPr lang="fr-FR" sz="1800" dirty="0">
                <a:solidFill>
                  <a:schemeClr val="tx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du robot sur lui-même tant que l’orientation calculée est incorrecte</a:t>
            </a:r>
          </a:p>
          <a:p>
            <a:pPr marL="342900" lvl="0" indent="-342900" algn="just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fr-FR" sz="1800" b="1" dirty="0">
                <a:solidFill>
                  <a:srgbClr val="20468D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Avancement</a:t>
            </a:r>
            <a:r>
              <a:rPr lang="fr-FR" sz="1800" dirty="0">
                <a:solidFill>
                  <a:schemeClr val="tx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jusqu’à une alerte RFID</a:t>
            </a:r>
          </a:p>
          <a:p>
            <a:pPr marL="342900" lvl="0" indent="-342900" algn="just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fr-FR" sz="1800" b="1" dirty="0">
                <a:solidFill>
                  <a:srgbClr val="20468D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Retour</a:t>
            </a:r>
            <a:r>
              <a:rPr lang="fr-FR" sz="1800" dirty="0">
                <a:solidFill>
                  <a:schemeClr val="tx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à sa base une fois arrivé sur les lieux de l’infraction</a:t>
            </a:r>
          </a:p>
          <a:p>
            <a:pPr marL="342900" lvl="0" indent="-342900" algn="just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fr-FR" sz="1800" b="1" dirty="0">
                <a:solidFill>
                  <a:srgbClr val="20468D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Réorientation</a:t>
            </a:r>
            <a:r>
              <a:rPr lang="fr-FR" sz="1800" dirty="0">
                <a:solidFill>
                  <a:schemeClr val="tx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vers une nouvelle infraction si la précédente est traitée</a:t>
            </a:r>
          </a:p>
        </p:txBody>
      </p:sp>
    </p:spTree>
    <p:extLst>
      <p:ext uri="{BB962C8B-B14F-4D97-AF65-F5344CB8AC3E}">
        <p14:creationId xmlns:p14="http://schemas.microsoft.com/office/powerpoint/2010/main" val="37532482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8174384-FD65-8651-5592-1D8EF96A4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Logiciel (3/3)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CA297D9-2663-6A45-6909-117E8CDBD63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217A4F88-F7D4-4929-B1B4-8D4680E40F04}" type="slidenum">
              <a:rPr lang="fr-FR" smtClean="0"/>
              <a:pPr/>
              <a:t>23</a:t>
            </a:fld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6E9E8DD4-D1FB-6237-9B1D-5A34577177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7402" y="46725"/>
            <a:ext cx="499747" cy="499747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4F4D0D9D-A78A-0958-23F5-E35BB48FCA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8940" y="41254"/>
            <a:ext cx="499747" cy="499747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3058B1FC-3EAE-4D45-D093-9550BC162B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0336" y="33147"/>
            <a:ext cx="499747" cy="499747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B67616E8-B1F3-DFA8-919E-4472022E3F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0688" y="41254"/>
            <a:ext cx="499747" cy="499747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8EC002A5-DBF0-882B-76F8-6726FF97C71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0830" y="33148"/>
            <a:ext cx="499747" cy="499747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1F73E5B8-252B-EAE2-1B43-09ECA309CB8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4116" y="33147"/>
            <a:ext cx="499747" cy="499747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74D43360-88D4-01C3-E681-E2D7E4A462A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7543" y="41254"/>
            <a:ext cx="499748" cy="499748"/>
          </a:xfrm>
          <a:prstGeom prst="rect">
            <a:avLst/>
          </a:prstGeom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2F52A3B0-3A01-7794-4F57-4510BEFA36BE}"/>
              </a:ext>
            </a:extLst>
          </p:cNvPr>
          <p:cNvSpPr txBox="1"/>
          <p:nvPr/>
        </p:nvSpPr>
        <p:spPr>
          <a:xfrm>
            <a:off x="4247870" y="6087469"/>
            <a:ext cx="36962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u="sng" dirty="0"/>
              <a:t>Logiciel après l’intégration</a:t>
            </a: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8132A333-4C78-F37B-BD3E-E5E0DC2F1B7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8386" y="1505944"/>
            <a:ext cx="7515225" cy="458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731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4D15BFB-553C-F74E-F12F-7902B032C13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217A4F88-F7D4-4929-B1B4-8D4680E40F04}" type="slidenum">
              <a:rPr lang="fr-FR" smtClean="0"/>
              <a:pPr/>
              <a:t>24</a:t>
            </a:fld>
            <a:endParaRPr lang="fr-FR"/>
          </a:p>
        </p:txBody>
      </p:sp>
      <p:pic>
        <p:nvPicPr>
          <p:cNvPr id="33" name="Image 32">
            <a:extLst>
              <a:ext uri="{FF2B5EF4-FFF2-40B4-BE49-F238E27FC236}">
                <a16:creationId xmlns:a16="http://schemas.microsoft.com/office/drawing/2014/main" id="{1DC0777A-5201-6137-4F51-2BE83B63D7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7402" y="46725"/>
            <a:ext cx="499747" cy="499747"/>
          </a:xfrm>
          <a:prstGeom prst="rect">
            <a:avLst/>
          </a:prstGeom>
        </p:spPr>
      </p:pic>
      <p:pic>
        <p:nvPicPr>
          <p:cNvPr id="35" name="Image 34">
            <a:extLst>
              <a:ext uri="{FF2B5EF4-FFF2-40B4-BE49-F238E27FC236}">
                <a16:creationId xmlns:a16="http://schemas.microsoft.com/office/drawing/2014/main" id="{3E5EE2EC-D454-3E27-45A2-DEBD013674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0972" y="33145"/>
            <a:ext cx="499747" cy="499747"/>
          </a:xfrm>
          <a:prstGeom prst="rect">
            <a:avLst/>
          </a:prstGeom>
        </p:spPr>
      </p:pic>
      <p:pic>
        <p:nvPicPr>
          <p:cNvPr id="36" name="Image 35">
            <a:extLst>
              <a:ext uri="{FF2B5EF4-FFF2-40B4-BE49-F238E27FC236}">
                <a16:creationId xmlns:a16="http://schemas.microsoft.com/office/drawing/2014/main" id="{18738043-EF0F-C8CB-D173-0A925A4675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0688" y="41254"/>
            <a:ext cx="499747" cy="499747"/>
          </a:xfrm>
          <a:prstGeom prst="rect">
            <a:avLst/>
          </a:prstGeom>
        </p:spPr>
      </p:pic>
      <p:pic>
        <p:nvPicPr>
          <p:cNvPr id="37" name="Image 36">
            <a:extLst>
              <a:ext uri="{FF2B5EF4-FFF2-40B4-BE49-F238E27FC236}">
                <a16:creationId xmlns:a16="http://schemas.microsoft.com/office/drawing/2014/main" id="{CFCD823C-F4AB-84F8-1817-CA7607A379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0830" y="33148"/>
            <a:ext cx="499747" cy="499747"/>
          </a:xfrm>
          <a:prstGeom prst="rect">
            <a:avLst/>
          </a:prstGeom>
        </p:spPr>
      </p:pic>
      <p:pic>
        <p:nvPicPr>
          <p:cNvPr id="38" name="Image 37">
            <a:extLst>
              <a:ext uri="{FF2B5EF4-FFF2-40B4-BE49-F238E27FC236}">
                <a16:creationId xmlns:a16="http://schemas.microsoft.com/office/drawing/2014/main" id="{7DE19A41-4B81-6CEE-B249-588F6B5219E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7544" y="46726"/>
            <a:ext cx="499747" cy="499747"/>
          </a:xfrm>
          <a:prstGeom prst="rect">
            <a:avLst/>
          </a:prstGeom>
        </p:spPr>
      </p:pic>
      <p:pic>
        <p:nvPicPr>
          <p:cNvPr id="39" name="Image 38">
            <a:extLst>
              <a:ext uri="{FF2B5EF4-FFF2-40B4-BE49-F238E27FC236}">
                <a16:creationId xmlns:a16="http://schemas.microsoft.com/office/drawing/2014/main" id="{FB49B128-B611-804D-9874-598AB94FAAF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4116" y="33147"/>
            <a:ext cx="499747" cy="499747"/>
          </a:xfrm>
          <a:prstGeom prst="rect">
            <a:avLst/>
          </a:prstGeom>
        </p:spPr>
      </p:pic>
      <p:pic>
        <p:nvPicPr>
          <p:cNvPr id="41" name="Image 40">
            <a:extLst>
              <a:ext uri="{FF2B5EF4-FFF2-40B4-BE49-F238E27FC236}">
                <a16:creationId xmlns:a16="http://schemas.microsoft.com/office/drawing/2014/main" id="{BB44896C-D8E6-DAAC-90F6-5516A06EFEC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4258" y="33146"/>
            <a:ext cx="499747" cy="499747"/>
          </a:xfrm>
          <a:prstGeom prst="rect">
            <a:avLst/>
          </a:prstGeom>
        </p:spPr>
      </p:pic>
      <p:sp>
        <p:nvSpPr>
          <p:cNvPr id="52" name="Titre 1">
            <a:extLst>
              <a:ext uri="{FF2B5EF4-FFF2-40B4-BE49-F238E27FC236}">
                <a16:creationId xmlns:a16="http://schemas.microsoft.com/office/drawing/2014/main" id="{3FC50B5D-9B86-C924-79E0-62DE5F8E1B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777" y="3732900"/>
            <a:ext cx="10515600" cy="535200"/>
          </a:xfrm>
        </p:spPr>
        <p:txBody>
          <a:bodyPr/>
          <a:lstStyle/>
          <a:p>
            <a:pPr algn="ctr"/>
            <a:r>
              <a:rPr lang="fr-FR" dirty="0"/>
              <a:t>Suite du projet</a:t>
            </a:r>
          </a:p>
        </p:txBody>
      </p:sp>
      <p:pic>
        <p:nvPicPr>
          <p:cNvPr id="53" name="Image 52">
            <a:extLst>
              <a:ext uri="{FF2B5EF4-FFF2-40B4-BE49-F238E27FC236}">
                <a16:creationId xmlns:a16="http://schemas.microsoft.com/office/drawing/2014/main" id="{72E60FEA-6B92-C215-D6CB-742D6C0C0BF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9845" y="2205562"/>
            <a:ext cx="1404413" cy="1404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8180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4C5A280-E03C-BA80-B0EA-886E878BC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Suite du projet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4D15BFB-553C-F74E-F12F-7902B032C13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217A4F88-F7D4-4929-B1B4-8D4680E40F04}" type="slidenum">
              <a:rPr lang="fr-FR" smtClean="0"/>
              <a:pPr/>
              <a:t>25</a:t>
            </a:fld>
            <a:endParaRPr lang="fr-FR"/>
          </a:p>
        </p:txBody>
      </p:sp>
      <p:pic>
        <p:nvPicPr>
          <p:cNvPr id="33" name="Image 32">
            <a:extLst>
              <a:ext uri="{FF2B5EF4-FFF2-40B4-BE49-F238E27FC236}">
                <a16:creationId xmlns:a16="http://schemas.microsoft.com/office/drawing/2014/main" id="{1DC0777A-5201-6137-4F51-2BE83B63D7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7402" y="46725"/>
            <a:ext cx="499747" cy="499747"/>
          </a:xfrm>
          <a:prstGeom prst="rect">
            <a:avLst/>
          </a:prstGeom>
        </p:spPr>
      </p:pic>
      <p:pic>
        <p:nvPicPr>
          <p:cNvPr id="35" name="Image 34">
            <a:extLst>
              <a:ext uri="{FF2B5EF4-FFF2-40B4-BE49-F238E27FC236}">
                <a16:creationId xmlns:a16="http://schemas.microsoft.com/office/drawing/2014/main" id="{3E5EE2EC-D454-3E27-45A2-DEBD013674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0972" y="33145"/>
            <a:ext cx="499747" cy="499747"/>
          </a:xfrm>
          <a:prstGeom prst="rect">
            <a:avLst/>
          </a:prstGeom>
        </p:spPr>
      </p:pic>
      <p:pic>
        <p:nvPicPr>
          <p:cNvPr id="36" name="Image 35">
            <a:extLst>
              <a:ext uri="{FF2B5EF4-FFF2-40B4-BE49-F238E27FC236}">
                <a16:creationId xmlns:a16="http://schemas.microsoft.com/office/drawing/2014/main" id="{18738043-EF0F-C8CB-D173-0A925A4675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0688" y="41254"/>
            <a:ext cx="499747" cy="499747"/>
          </a:xfrm>
          <a:prstGeom prst="rect">
            <a:avLst/>
          </a:prstGeom>
        </p:spPr>
      </p:pic>
      <p:pic>
        <p:nvPicPr>
          <p:cNvPr id="37" name="Image 36">
            <a:extLst>
              <a:ext uri="{FF2B5EF4-FFF2-40B4-BE49-F238E27FC236}">
                <a16:creationId xmlns:a16="http://schemas.microsoft.com/office/drawing/2014/main" id="{CFCD823C-F4AB-84F8-1817-CA7607A379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0830" y="33148"/>
            <a:ext cx="499747" cy="499747"/>
          </a:xfrm>
          <a:prstGeom prst="rect">
            <a:avLst/>
          </a:prstGeom>
        </p:spPr>
      </p:pic>
      <p:pic>
        <p:nvPicPr>
          <p:cNvPr id="38" name="Image 37">
            <a:extLst>
              <a:ext uri="{FF2B5EF4-FFF2-40B4-BE49-F238E27FC236}">
                <a16:creationId xmlns:a16="http://schemas.microsoft.com/office/drawing/2014/main" id="{7DE19A41-4B81-6CEE-B249-588F6B5219E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7544" y="46726"/>
            <a:ext cx="499747" cy="499747"/>
          </a:xfrm>
          <a:prstGeom prst="rect">
            <a:avLst/>
          </a:prstGeom>
        </p:spPr>
      </p:pic>
      <p:pic>
        <p:nvPicPr>
          <p:cNvPr id="39" name="Image 38">
            <a:extLst>
              <a:ext uri="{FF2B5EF4-FFF2-40B4-BE49-F238E27FC236}">
                <a16:creationId xmlns:a16="http://schemas.microsoft.com/office/drawing/2014/main" id="{FB49B128-B611-804D-9874-598AB94FAAF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4116" y="33147"/>
            <a:ext cx="499747" cy="499747"/>
          </a:xfrm>
          <a:prstGeom prst="rect">
            <a:avLst/>
          </a:prstGeom>
        </p:spPr>
      </p:pic>
      <p:pic>
        <p:nvPicPr>
          <p:cNvPr id="41" name="Image 40">
            <a:extLst>
              <a:ext uri="{FF2B5EF4-FFF2-40B4-BE49-F238E27FC236}">
                <a16:creationId xmlns:a16="http://schemas.microsoft.com/office/drawing/2014/main" id="{BB44896C-D8E6-DAAC-90F6-5516A06EFEC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4258" y="33146"/>
            <a:ext cx="499747" cy="499747"/>
          </a:xfrm>
          <a:prstGeom prst="rect">
            <a:avLst/>
          </a:prstGeom>
        </p:spPr>
      </p:pic>
      <p:sp>
        <p:nvSpPr>
          <p:cNvPr id="42" name="Espace réservé du contenu 2">
            <a:extLst>
              <a:ext uri="{FF2B5EF4-FFF2-40B4-BE49-F238E27FC236}">
                <a16:creationId xmlns:a16="http://schemas.microsoft.com/office/drawing/2014/main" id="{9270D353-0ACD-C964-A381-B75C364A54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8218" y="3103108"/>
            <a:ext cx="4265645" cy="1766091"/>
          </a:xfrm>
        </p:spPr>
        <p:txBody>
          <a:bodyPr/>
          <a:lstStyle/>
          <a:p>
            <a:pPr marL="342900" lvl="0" indent="-342900" algn="just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fr-FR" sz="18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Évitement d’obstacles</a:t>
            </a:r>
          </a:p>
          <a:p>
            <a:pPr marL="342900" lvl="0" indent="-342900" algn="just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fr-FR" sz="1800" dirty="0">
                <a:solidFill>
                  <a:schemeClr val="tx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Traitement d’infractions</a:t>
            </a:r>
            <a:endParaRPr lang="fr-FR" sz="18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indent="-342900" algn="just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fr-FR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Reprise sur erreur</a:t>
            </a:r>
          </a:p>
          <a:p>
            <a:pPr marL="342900" lvl="0" indent="-342900" algn="just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fr-FR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Naviguer en autonomie</a:t>
            </a: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CF5CCB4B-4847-F35F-0620-4C5269D5815C}"/>
              </a:ext>
            </a:extLst>
          </p:cNvPr>
          <p:cNvSpPr txBox="1"/>
          <p:nvPr/>
        </p:nvSpPr>
        <p:spPr>
          <a:xfrm>
            <a:off x="678216" y="2634338"/>
            <a:ext cx="4765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b="1" u="sng" dirty="0"/>
              <a:t>Perspectives d’amélioration du robot</a:t>
            </a:r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24B09C18-3031-3DDC-1041-AB6FD675D874}"/>
              </a:ext>
            </a:extLst>
          </p:cNvPr>
          <p:cNvSpPr txBox="1"/>
          <p:nvPr/>
        </p:nvSpPr>
        <p:spPr>
          <a:xfrm>
            <a:off x="7980770" y="2645907"/>
            <a:ext cx="1240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b="1" u="sng" dirty="0"/>
              <a:t>Le projet</a:t>
            </a:r>
          </a:p>
        </p:txBody>
      </p:sp>
      <p:sp>
        <p:nvSpPr>
          <p:cNvPr id="45" name="Espace réservé du contenu 2">
            <a:extLst>
              <a:ext uri="{FF2B5EF4-FFF2-40B4-BE49-F238E27FC236}">
                <a16:creationId xmlns:a16="http://schemas.microsoft.com/office/drawing/2014/main" id="{185DB410-C272-F4BF-BC8E-5E59AA9D3002}"/>
              </a:ext>
            </a:extLst>
          </p:cNvPr>
          <p:cNvSpPr txBox="1">
            <a:spLocks/>
          </p:cNvSpPr>
          <p:nvPr/>
        </p:nvSpPr>
        <p:spPr>
          <a:xfrm>
            <a:off x="7088155" y="3114676"/>
            <a:ext cx="4265645" cy="1766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423323" algn="l" rtl="0" eaLnBrk="1" hangingPunct="1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F9B63B"/>
              </a:buClr>
              <a:buSzPts val="14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marR="0" lvl="1" indent="-423323" algn="l" rtl="0" eaLnBrk="1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F9B63B"/>
              </a:buClr>
              <a:buSzPts val="14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423323" algn="l" rtl="0" eaLnBrk="1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F9B63B"/>
              </a:buClr>
              <a:buSzPts val="14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423323" algn="l" rtl="0" eaLnBrk="1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F9B63B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423323" algn="l" rtl="0" eaLnBrk="1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F9B63B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23323" algn="l" rtl="0" eaLnBrk="1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23323" algn="l" rtl="0" eaLnBrk="1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23323" algn="l" rtl="0" eaLnBrk="1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23323" algn="l" rtl="0" eaLnBrk="1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342900" indent="-342900" algn="just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fr-FR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 du projet cette année</a:t>
            </a:r>
          </a:p>
          <a:p>
            <a:pPr marL="342900" indent="-34290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fr-FR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Lancement d’un nouveau projet l’année suivante.</a:t>
            </a:r>
            <a:endParaRPr lang="fr-FR" sz="18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cxnSp>
        <p:nvCxnSpPr>
          <p:cNvPr id="46" name="Connecteur droit 45">
            <a:extLst>
              <a:ext uri="{FF2B5EF4-FFF2-40B4-BE49-F238E27FC236}">
                <a16:creationId xmlns:a16="http://schemas.microsoft.com/office/drawing/2014/main" id="{57745A86-50EB-E094-0952-D0A05DC1FA0F}"/>
              </a:ext>
            </a:extLst>
          </p:cNvPr>
          <p:cNvCxnSpPr>
            <a:cxnSpLocks/>
          </p:cNvCxnSpPr>
          <p:nvPr/>
        </p:nvCxnSpPr>
        <p:spPr>
          <a:xfrm>
            <a:off x="6072733" y="2334886"/>
            <a:ext cx="0" cy="3041866"/>
          </a:xfrm>
          <a:prstGeom prst="line">
            <a:avLst/>
          </a:prstGeom>
          <a:ln w="41275">
            <a:solidFill>
              <a:srgbClr val="F9B6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81650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8B0B29A-CA29-7373-A40E-4DAA00C79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Bilan du stage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9F69099-4E6A-DF9E-4ABB-3FEEC03CF4F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217A4F88-F7D4-4929-B1B4-8D4680E40F04}" type="slidenum">
              <a:rPr lang="fr-FR" smtClean="0"/>
              <a:pPr/>
              <a:t>26</a:t>
            </a:fld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C498F61-5566-EDF1-AC59-C164B90C34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7402" y="46725"/>
            <a:ext cx="499747" cy="499747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A2C15B84-C8EC-03C8-54E7-73B2919AA3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8940" y="41254"/>
            <a:ext cx="499747" cy="499747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9160B88E-67A0-454E-9329-631CB0B53F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0688" y="41254"/>
            <a:ext cx="499747" cy="499747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10885CE7-833E-0D89-6768-D3A6C11B4B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0830" y="33148"/>
            <a:ext cx="499747" cy="499747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2C1EAE33-BCC0-78CF-2C8E-E5413EFFBE7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7544" y="46726"/>
            <a:ext cx="499747" cy="499747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48C98FBF-3EB0-9BB0-B65D-7D37B7A3F2E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4116" y="33147"/>
            <a:ext cx="499747" cy="499747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7252D7BE-6A67-8A98-D4DC-B5A87215496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0972" y="41254"/>
            <a:ext cx="499747" cy="499747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7AF066A1-0509-617F-22D9-C2442D02949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3116" y="2396181"/>
            <a:ext cx="1154922" cy="1154922"/>
          </a:xfrm>
          <a:prstGeom prst="rect">
            <a:avLst/>
          </a:prstGeom>
        </p:spPr>
      </p:pic>
      <p:sp>
        <p:nvSpPr>
          <p:cNvPr id="15" name="Titre 1">
            <a:extLst>
              <a:ext uri="{FF2B5EF4-FFF2-40B4-BE49-F238E27FC236}">
                <a16:creationId xmlns:a16="http://schemas.microsoft.com/office/drawing/2014/main" id="{627BB601-54D2-9738-7154-7803127B6C6C}"/>
              </a:ext>
            </a:extLst>
          </p:cNvPr>
          <p:cNvSpPr txBox="1">
            <a:spLocks/>
          </p:cNvSpPr>
          <p:nvPr/>
        </p:nvSpPr>
        <p:spPr>
          <a:xfrm>
            <a:off x="802777" y="3732900"/>
            <a:ext cx="105156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0468D"/>
              </a:buClr>
              <a:buSzPts val="1400"/>
              <a:buFont typeface="Arial"/>
              <a:buNone/>
              <a:defRPr sz="3300" b="1" i="0" u="none" strike="noStrike" cap="none">
                <a:solidFill>
                  <a:srgbClr val="20468D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fr-FR" dirty="0"/>
              <a:t>Bilan du stage</a:t>
            </a:r>
          </a:p>
        </p:txBody>
      </p:sp>
    </p:spTree>
    <p:extLst>
      <p:ext uri="{BB962C8B-B14F-4D97-AF65-F5344CB8AC3E}">
        <p14:creationId xmlns:p14="http://schemas.microsoft.com/office/powerpoint/2010/main" val="12769635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8B0B29A-CA29-7373-A40E-4DAA00C79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Bilan du stage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9F69099-4E6A-DF9E-4ABB-3FEEC03CF4F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217A4F88-F7D4-4929-B1B4-8D4680E40F04}" type="slidenum">
              <a:rPr lang="fr-FR" smtClean="0"/>
              <a:pPr/>
              <a:t>27</a:t>
            </a:fld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C498F61-5566-EDF1-AC59-C164B90C34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7402" y="46725"/>
            <a:ext cx="499747" cy="499747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A2C15B84-C8EC-03C8-54E7-73B2919AA3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8940" y="41254"/>
            <a:ext cx="499747" cy="499747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9160B88E-67A0-454E-9329-631CB0B53F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0688" y="41254"/>
            <a:ext cx="499747" cy="499747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10885CE7-833E-0D89-6768-D3A6C11B4B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0830" y="33148"/>
            <a:ext cx="499747" cy="499747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2C1EAE33-BCC0-78CF-2C8E-E5413EFFBE7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7544" y="46726"/>
            <a:ext cx="499747" cy="499747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48C98FBF-3EB0-9BB0-B65D-7D37B7A3F2E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4116" y="33147"/>
            <a:ext cx="499747" cy="499747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7252D7BE-6A67-8A98-D4DC-B5A87215496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0972" y="41254"/>
            <a:ext cx="499747" cy="499747"/>
          </a:xfrm>
          <a:prstGeom prst="rect">
            <a:avLst/>
          </a:prstGeom>
        </p:spPr>
      </p:pic>
      <p:sp>
        <p:nvSpPr>
          <p:cNvPr id="12" name="Espace réservé du contenu 2">
            <a:extLst>
              <a:ext uri="{FF2B5EF4-FFF2-40B4-BE49-F238E27FC236}">
                <a16:creationId xmlns:a16="http://schemas.microsoft.com/office/drawing/2014/main" id="{D4C4824C-C6C0-55FF-05D3-9A3A5715D5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60504" y="4589544"/>
            <a:ext cx="3462118" cy="1840364"/>
          </a:xfrm>
        </p:spPr>
        <p:txBody>
          <a:bodyPr/>
          <a:lstStyle/>
          <a:p>
            <a:pPr marL="342900" lvl="0" indent="-342900" algn="just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fr-FR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Gestion de </a:t>
            </a:r>
            <a:r>
              <a:rPr lang="fr-FR" sz="1600" b="1" dirty="0">
                <a:solidFill>
                  <a:srgbClr val="20468D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budget</a:t>
            </a:r>
          </a:p>
          <a:p>
            <a:pPr marL="342900" lvl="0" indent="-342900" algn="just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fr-FR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Gestion de </a:t>
            </a:r>
            <a:r>
              <a:rPr lang="fr-FR" sz="1600" b="1" dirty="0">
                <a:solidFill>
                  <a:srgbClr val="20468D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planning</a:t>
            </a:r>
          </a:p>
          <a:p>
            <a:pPr marL="342900" lvl="0" indent="-342900" algn="just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fr-FR" sz="1600" b="1" dirty="0">
                <a:solidFill>
                  <a:srgbClr val="20468D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Organisation</a:t>
            </a:r>
            <a:r>
              <a:rPr lang="fr-FR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du projet</a:t>
            </a:r>
          </a:p>
          <a:p>
            <a:pPr marL="342900" lvl="0" indent="-342900" algn="just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fr-FR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Responsabilité des </a:t>
            </a:r>
            <a:r>
              <a:rPr lang="fr-FR" sz="1600" b="1" dirty="0">
                <a:solidFill>
                  <a:srgbClr val="20468D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réunions</a:t>
            </a:r>
          </a:p>
          <a:p>
            <a:endParaRPr lang="fr-F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DED34492-279F-4D07-00AB-0B5D1109525B}"/>
              </a:ext>
            </a:extLst>
          </p:cNvPr>
          <p:cNvSpPr txBox="1"/>
          <p:nvPr/>
        </p:nvSpPr>
        <p:spPr>
          <a:xfrm>
            <a:off x="7060504" y="4285564"/>
            <a:ext cx="1981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b="1" u="sng" dirty="0"/>
              <a:t>Responsabilités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7E648DD3-2154-AB85-506F-04909950C5B2}"/>
              </a:ext>
            </a:extLst>
          </p:cNvPr>
          <p:cNvSpPr txBox="1"/>
          <p:nvPr/>
        </p:nvSpPr>
        <p:spPr>
          <a:xfrm>
            <a:off x="3886280" y="1702204"/>
            <a:ext cx="2137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b="1" u="sng" dirty="0"/>
              <a:t>Travaux effectués</a:t>
            </a:r>
          </a:p>
        </p:txBody>
      </p:sp>
      <p:sp>
        <p:nvSpPr>
          <p:cNvPr id="18" name="Espace réservé du contenu 2">
            <a:extLst>
              <a:ext uri="{FF2B5EF4-FFF2-40B4-BE49-F238E27FC236}">
                <a16:creationId xmlns:a16="http://schemas.microsoft.com/office/drawing/2014/main" id="{C7421F60-DEFE-3198-91E2-CDFF771BB17D}"/>
              </a:ext>
            </a:extLst>
          </p:cNvPr>
          <p:cNvSpPr txBox="1">
            <a:spLocks/>
          </p:cNvSpPr>
          <p:nvPr/>
        </p:nvSpPr>
        <p:spPr>
          <a:xfrm>
            <a:off x="3928093" y="2046250"/>
            <a:ext cx="4142116" cy="1947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423323" algn="l" rtl="0" eaLnBrk="1" hangingPunct="1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F9B63B"/>
              </a:buClr>
              <a:buSzPts val="14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marR="0" lvl="1" indent="-423323" algn="l" rtl="0" eaLnBrk="1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F9B63B"/>
              </a:buClr>
              <a:buSzPts val="14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423323" algn="l" rtl="0" eaLnBrk="1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F9B63B"/>
              </a:buClr>
              <a:buSzPts val="14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423323" algn="l" rtl="0" eaLnBrk="1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F9B63B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423323" algn="l" rtl="0" eaLnBrk="1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F9B63B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23323" algn="l" rtl="0" eaLnBrk="1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23323" algn="l" rtl="0" eaLnBrk="1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23323" algn="l" rtl="0" eaLnBrk="1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23323" algn="l" rtl="0" eaLnBrk="1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342900" indent="-34290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schemeClr val="tx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Cycle en V:</a:t>
            </a:r>
            <a:r>
              <a:rPr lang="fr-FR" sz="1600" b="1" dirty="0">
                <a:solidFill>
                  <a:srgbClr val="20468D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spécification</a:t>
            </a:r>
            <a:r>
              <a:rPr lang="fr-FR" sz="1600" dirty="0">
                <a:solidFill>
                  <a:schemeClr val="tx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</a:t>
            </a:r>
            <a:r>
              <a:rPr lang="fr-FR" sz="1600" b="1" dirty="0">
                <a:solidFill>
                  <a:srgbClr val="20468D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conception</a:t>
            </a:r>
            <a:r>
              <a:rPr lang="fr-FR" sz="1600" dirty="0">
                <a:solidFill>
                  <a:schemeClr val="tx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</a:t>
            </a:r>
            <a:r>
              <a:rPr lang="fr-FR" sz="1600" b="1" dirty="0">
                <a:solidFill>
                  <a:srgbClr val="20468D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développement, intégration, tests</a:t>
            </a:r>
            <a:endParaRPr lang="fr-FR" sz="16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indent="-342900" algn="just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fr-FR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Linux embarqué</a:t>
            </a:r>
          </a:p>
          <a:p>
            <a:pPr marL="342900" indent="-342900" algn="just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fr-FR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Filtre de </a:t>
            </a:r>
            <a:r>
              <a:rPr lang="fr-FR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Kalman</a:t>
            </a:r>
            <a:endParaRPr lang="fr-FR" sz="16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indent="-342900" algn="just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fr-FR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Développement logiciel </a:t>
            </a:r>
          </a:p>
          <a:p>
            <a:endParaRPr lang="fr-F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Espace réservé du contenu 2">
            <a:extLst>
              <a:ext uri="{FF2B5EF4-FFF2-40B4-BE49-F238E27FC236}">
                <a16:creationId xmlns:a16="http://schemas.microsoft.com/office/drawing/2014/main" id="{6E3033D4-2277-5E47-9939-1DB591351B5D}"/>
              </a:ext>
            </a:extLst>
          </p:cNvPr>
          <p:cNvSpPr txBox="1">
            <a:spLocks/>
          </p:cNvSpPr>
          <p:nvPr/>
        </p:nvSpPr>
        <p:spPr>
          <a:xfrm>
            <a:off x="1248258" y="4589544"/>
            <a:ext cx="3462118" cy="1840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423323" algn="l" rtl="0" eaLnBrk="1" hangingPunct="1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F9B63B"/>
              </a:buClr>
              <a:buSzPts val="14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marR="0" lvl="1" indent="-423323" algn="l" rtl="0" eaLnBrk="1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F9B63B"/>
              </a:buClr>
              <a:buSzPts val="14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423323" algn="l" rtl="0" eaLnBrk="1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F9B63B"/>
              </a:buClr>
              <a:buSzPts val="14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423323" algn="l" rtl="0" eaLnBrk="1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F9B63B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423323" algn="l" rtl="0" eaLnBrk="1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F9B63B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23323" algn="l" rtl="0" eaLnBrk="1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23323" algn="l" rtl="0" eaLnBrk="1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23323" algn="l" rtl="0" eaLnBrk="1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23323" algn="l" rtl="0" eaLnBrk="1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342900" indent="-342900" algn="just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fr-FR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Linux</a:t>
            </a:r>
          </a:p>
          <a:p>
            <a:pPr marL="342900" indent="-342900" algn="just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fr-FR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Python</a:t>
            </a:r>
          </a:p>
          <a:p>
            <a:pPr marL="342900" indent="-342900" algn="just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fr-FR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Spyder</a:t>
            </a:r>
            <a:r>
              <a:rPr lang="fr-FR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Visual Studio Code</a:t>
            </a:r>
          </a:p>
          <a:p>
            <a:pPr marL="342900" indent="-342900" algn="just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fr-FR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Git, </a:t>
            </a:r>
            <a:r>
              <a:rPr lang="fr-FR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Github</a:t>
            </a:r>
            <a:endParaRPr lang="fr-FR" sz="16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fr-F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73DB0671-B192-895B-B1C5-958183C64749}"/>
              </a:ext>
            </a:extLst>
          </p:cNvPr>
          <p:cNvSpPr txBox="1"/>
          <p:nvPr/>
        </p:nvSpPr>
        <p:spPr>
          <a:xfrm>
            <a:off x="1248258" y="4285564"/>
            <a:ext cx="1981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b="1" u="sng" dirty="0"/>
              <a:t>Environnement</a:t>
            </a:r>
          </a:p>
        </p:txBody>
      </p:sp>
    </p:spTree>
    <p:extLst>
      <p:ext uri="{BB962C8B-B14F-4D97-AF65-F5344CB8AC3E}">
        <p14:creationId xmlns:p14="http://schemas.microsoft.com/office/powerpoint/2010/main" val="28320582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167C24A-4292-1C2A-1C77-8BFB2F3622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33275"/>
            <a:ext cx="10515600" cy="1719556"/>
          </a:xfrm>
        </p:spPr>
        <p:txBody>
          <a:bodyPr/>
          <a:lstStyle/>
          <a:p>
            <a:pPr algn="ctr"/>
            <a:r>
              <a:rPr lang="fr-FR" sz="5400" dirty="0"/>
              <a:t>Merci de votre écoute</a:t>
            </a:r>
            <a:br>
              <a:rPr lang="fr-FR" sz="5400" dirty="0"/>
            </a:br>
            <a:r>
              <a:rPr lang="fr-FR" sz="3200" dirty="0"/>
              <a:t>Avez-vous des questions?</a:t>
            </a:r>
            <a:r>
              <a:rPr lang="fr-FR" sz="5400" dirty="0"/>
              <a:t> 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DB377DF-C038-DD12-C0D3-D5B96464D02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217A4F88-F7D4-4929-B1B4-8D4680E40F04}" type="slidenum">
              <a:rPr lang="fr-FR" smtClean="0"/>
              <a:pPr/>
              <a:t>28</a:t>
            </a:fld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FA7EB86F-14C8-2C63-4D56-9D0B4C5287E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23" t="7939" r="35849" b="21188"/>
          <a:stretch/>
        </p:blipFill>
        <p:spPr>
          <a:xfrm>
            <a:off x="4380451" y="3325967"/>
            <a:ext cx="3431098" cy="3212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5785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167C24A-4292-1C2A-1C77-8BFB2F3622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33275"/>
            <a:ext cx="10515600" cy="1719556"/>
          </a:xfrm>
        </p:spPr>
        <p:txBody>
          <a:bodyPr/>
          <a:lstStyle/>
          <a:p>
            <a:pPr algn="ctr"/>
            <a:r>
              <a:rPr lang="fr-FR" sz="5400" dirty="0"/>
              <a:t>Merci de votre écoute</a:t>
            </a:r>
            <a:br>
              <a:rPr lang="fr-FR" sz="5400" dirty="0"/>
            </a:br>
            <a:r>
              <a:rPr lang="fr-FR" sz="3200" dirty="0"/>
              <a:t>Avez-vous des questions?</a:t>
            </a:r>
            <a:r>
              <a:rPr lang="fr-FR" sz="5400" dirty="0"/>
              <a:t> 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DB377DF-C038-DD12-C0D3-D5B96464D02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217A4F88-F7D4-4929-B1B4-8D4680E40F04}" type="slidenum">
              <a:rPr lang="fr-FR" smtClean="0"/>
              <a:pPr/>
              <a:t>29</a:t>
            </a:fld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FA7EB86F-14C8-2C63-4D56-9D0B4C5287E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23" t="7939" r="35849" b="21188"/>
          <a:stretch/>
        </p:blipFill>
        <p:spPr>
          <a:xfrm>
            <a:off x="4380451" y="3325967"/>
            <a:ext cx="3431098" cy="3212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1969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63134B9-AF6F-6BDA-6B37-662897E707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13825"/>
            <a:ext cx="10515600" cy="535200"/>
          </a:xfrm>
        </p:spPr>
        <p:txBody>
          <a:bodyPr/>
          <a:lstStyle/>
          <a:p>
            <a:pPr algn="ctr"/>
            <a:r>
              <a:rPr lang="fr-FR" dirty="0"/>
              <a:t>Cadre du stage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8D935AC-5260-6403-BEE3-ECF36BAAF33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217A4F88-F7D4-4929-B1B4-8D4680E40F04}" type="slidenum">
              <a:rPr lang="fr-FR" smtClean="0"/>
              <a:pPr/>
              <a:t>3</a:t>
            </a:fld>
            <a:endParaRPr lang="fr-FR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AB3C7323-0A17-5579-F424-E714C51144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7402" y="46725"/>
            <a:ext cx="499747" cy="499747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66258ADA-1577-5E20-44F1-6A7262F3DC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8940" y="41254"/>
            <a:ext cx="499747" cy="499747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677B2AA0-6C07-2874-FE07-1CCEE7752C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0336" y="33147"/>
            <a:ext cx="499747" cy="499747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1A5466E7-2535-1BD5-5747-9E7D72DD93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0830" y="33148"/>
            <a:ext cx="499747" cy="499747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EE263675-7E62-0551-2AC6-9A75CA6EB2C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7544" y="46726"/>
            <a:ext cx="499747" cy="499747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C737D9AD-4441-7EAC-7F23-CF79C6F55C1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4116" y="33147"/>
            <a:ext cx="499747" cy="499747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9D5FBD03-1D02-958F-9839-F042C51743F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1324" y="59396"/>
            <a:ext cx="499747" cy="499747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056D3818-9504-DEA3-4AB8-92100342AF0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3863" y="2233320"/>
            <a:ext cx="1164274" cy="1164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6111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D2FABE1-25B1-DF7E-1534-A9F962111F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Souce</a:t>
            </a:r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48A9178-4CC2-18C6-89AC-BEE4100CBC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7139" y="1825625"/>
            <a:ext cx="11231217" cy="4530726"/>
          </a:xfrm>
        </p:spPr>
        <p:txBody>
          <a:bodyPr/>
          <a:lstStyle/>
          <a:p>
            <a:r>
              <a:rPr lang="en-US" dirty="0" err="1"/>
              <a:t>Freepik</a:t>
            </a:r>
            <a:r>
              <a:rPr lang="en-US" dirty="0"/>
              <a:t>. tire icons. &lt;</a:t>
            </a:r>
            <a:r>
              <a:rPr lang="en-US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https://www.flaticon.com/free-icons/tir</a:t>
            </a:r>
            <a:r>
              <a:rPr lang="en-US" u="sng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</a:t>
            </a:r>
            <a:r>
              <a:rPr lang="en-US" dirty="0"/>
              <a:t>&gt; - </a:t>
            </a:r>
            <a:r>
              <a:rPr lang="en-US" dirty="0" err="1"/>
              <a:t>Flaticon</a:t>
            </a:r>
            <a:r>
              <a:rPr lang="en-US" dirty="0"/>
              <a:t>.</a:t>
            </a:r>
          </a:p>
          <a:p>
            <a:r>
              <a:rPr lang="en-US" dirty="0" err="1"/>
              <a:t>Freepik</a:t>
            </a:r>
            <a:r>
              <a:rPr lang="en-US" dirty="0"/>
              <a:t>. </a:t>
            </a:r>
            <a:r>
              <a:rPr lang="en-US" dirty="0" err="1"/>
              <a:t>rfid</a:t>
            </a:r>
            <a:r>
              <a:rPr lang="en-US" dirty="0"/>
              <a:t> icons. &lt;</a:t>
            </a:r>
            <a:r>
              <a:rPr lang="en-US" u="sng" dirty="0"/>
              <a:t>https://www.flaticon.com/free-icons/rfid</a:t>
            </a:r>
            <a:r>
              <a:rPr lang="en-US" dirty="0"/>
              <a:t>&gt; - </a:t>
            </a:r>
            <a:r>
              <a:rPr lang="en-US" dirty="0" err="1"/>
              <a:t>Flaticon</a:t>
            </a:r>
            <a:r>
              <a:rPr lang="en-US" dirty="0"/>
              <a:t>.</a:t>
            </a:r>
          </a:p>
          <a:p>
            <a:r>
              <a:rPr lang="en-US" dirty="0" err="1"/>
              <a:t>Freepik</a:t>
            </a:r>
            <a:r>
              <a:rPr lang="en-US" dirty="0"/>
              <a:t>. Location icons. &lt;</a:t>
            </a:r>
            <a:r>
              <a:rPr lang="en-US" u="sng" dirty="0"/>
              <a:t>https://www.flaticon.com/free-icons/location</a:t>
            </a:r>
            <a:r>
              <a:rPr lang="en-US" dirty="0"/>
              <a:t>&gt; - </a:t>
            </a:r>
            <a:r>
              <a:rPr lang="en-US" dirty="0" err="1"/>
              <a:t>Flaticon</a:t>
            </a:r>
            <a:endParaRPr lang="en-US" dirty="0"/>
          </a:p>
          <a:p>
            <a:r>
              <a:rPr lang="en-US" dirty="0"/>
              <a:t>Bharat Icons. Path icons. &lt;</a:t>
            </a:r>
            <a:r>
              <a:rPr lang="en-US" u="sng" dirty="0"/>
              <a:t>https://www.flaticon.com/free-icons/path</a:t>
            </a:r>
            <a:r>
              <a:rPr lang="en-US" dirty="0"/>
              <a:t>&gt; - </a:t>
            </a:r>
            <a:r>
              <a:rPr lang="en-US" dirty="0" err="1"/>
              <a:t>Flaticon</a:t>
            </a:r>
            <a:endParaRPr lang="en-US" dirty="0"/>
          </a:p>
          <a:p>
            <a:r>
              <a:rPr lang="en-US" dirty="0" err="1"/>
              <a:t>Freepik</a:t>
            </a:r>
            <a:r>
              <a:rPr lang="en-US" dirty="0"/>
              <a:t>. Software development icons. &lt;</a:t>
            </a:r>
            <a:r>
              <a:rPr lang="en-US" u="sng" dirty="0"/>
              <a:t>https://www.flaticon.com/free-icons/software-development</a:t>
            </a:r>
            <a:r>
              <a:rPr lang="en-US" dirty="0"/>
              <a:t>&gt; - </a:t>
            </a:r>
            <a:r>
              <a:rPr lang="en-US" dirty="0" err="1"/>
              <a:t>Flaticon</a:t>
            </a:r>
            <a:endParaRPr lang="en-US" dirty="0"/>
          </a:p>
          <a:p>
            <a:r>
              <a:rPr lang="en-US" dirty="0" err="1"/>
              <a:t>Kiranshastry</a:t>
            </a:r>
            <a:r>
              <a:rPr lang="en-US" dirty="0"/>
              <a:t>. List icons. &lt;</a:t>
            </a:r>
            <a:r>
              <a:rPr lang="en-US" u="sng" dirty="0"/>
              <a:t>https://www.flaticon.com/free-icons/list</a:t>
            </a:r>
            <a:r>
              <a:rPr lang="en-US" dirty="0"/>
              <a:t>&gt; - </a:t>
            </a:r>
            <a:r>
              <a:rPr lang="en-US" dirty="0" err="1"/>
              <a:t>Flaticon</a:t>
            </a:r>
            <a:endParaRPr lang="en-US" dirty="0"/>
          </a:p>
          <a:p>
            <a:r>
              <a:rPr lang="en-US" dirty="0" err="1"/>
              <a:t>Freepik</a:t>
            </a:r>
            <a:r>
              <a:rPr lang="en-US" dirty="0"/>
              <a:t>. Context icons &lt;</a:t>
            </a:r>
            <a:r>
              <a:rPr lang="en-US" u="sng" dirty="0"/>
              <a:t>https://www.flaticon.com/free-icons/context</a:t>
            </a:r>
            <a:r>
              <a:rPr lang="en-US" dirty="0"/>
              <a:t>&gt; - </a:t>
            </a:r>
            <a:r>
              <a:rPr lang="en-US" dirty="0" err="1"/>
              <a:t>Flaticon</a:t>
            </a:r>
            <a:endParaRPr lang="en-US" dirty="0"/>
          </a:p>
          <a:p>
            <a:r>
              <a:rPr lang="en-US" dirty="0"/>
              <a:t>Talha </a:t>
            </a:r>
            <a:r>
              <a:rPr lang="en-US" dirty="0" err="1"/>
              <a:t>Dogar</a:t>
            </a:r>
            <a:r>
              <a:rPr lang="en-US" dirty="0"/>
              <a:t>. Possibility icons &lt;</a:t>
            </a:r>
            <a:r>
              <a:rPr lang="en-US" u="sng" dirty="0"/>
              <a:t>https://www.flaticon.com/free-icons/possibility</a:t>
            </a:r>
            <a:r>
              <a:rPr lang="en-US" dirty="0"/>
              <a:t>&gt; - </a:t>
            </a:r>
            <a:r>
              <a:rPr lang="en-US" dirty="0" err="1"/>
              <a:t>Flaticon</a:t>
            </a:r>
            <a:endParaRPr lang="en-US" dirty="0"/>
          </a:p>
          <a:p>
            <a:r>
              <a:rPr lang="en-US" dirty="0" err="1"/>
              <a:t>Freepik</a:t>
            </a:r>
            <a:r>
              <a:rPr lang="en-US" dirty="0"/>
              <a:t>. Concept icons &lt;https://www.flaticon.com/free-icons/concept&gt; - </a:t>
            </a:r>
            <a:r>
              <a:rPr lang="en-US" dirty="0" err="1"/>
              <a:t>Flaticon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C136416-40C8-B6EC-F07B-58201BD32C9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217A4F88-F7D4-4929-B1B4-8D4680E40F04}" type="slidenum">
              <a:rPr lang="fr-FR" smtClean="0"/>
              <a:pPr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970047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63134B9-AF6F-6BDA-6B37-662897E707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Elsys</a:t>
            </a:r>
            <a:r>
              <a:rPr lang="fr-FR" dirty="0"/>
              <a:t> Design (1/3)</a:t>
            </a: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070A694E-5F7D-3DD6-BA8C-942D86292A39}"/>
              </a:ext>
            </a:extLst>
          </p:cNvPr>
          <p:cNvSpPr txBox="1">
            <a:spLocks/>
          </p:cNvSpPr>
          <p:nvPr/>
        </p:nvSpPr>
        <p:spPr>
          <a:xfrm>
            <a:off x="2088159" y="1638072"/>
            <a:ext cx="7122954" cy="22179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423323" algn="l" rtl="0" eaLnBrk="1" hangingPunct="1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F9B63B"/>
              </a:buClr>
              <a:buSzPts val="14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marR="0" lvl="1" indent="-423323" algn="l" rtl="0" eaLnBrk="1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F9B63B"/>
              </a:buClr>
              <a:buSzPts val="14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423323" algn="l" rtl="0" eaLnBrk="1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F9B63B"/>
              </a:buClr>
              <a:buSzPts val="14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423323" algn="l" rtl="0" eaLnBrk="1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F9B63B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423323" algn="l" rtl="0" eaLnBrk="1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F9B63B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23323" algn="l" rtl="0" eaLnBrk="1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23323" algn="l" rtl="0" eaLnBrk="1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23323" algn="l" rtl="0" eaLnBrk="1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23323" algn="l" rtl="0" eaLnBrk="1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800" dirty="0" err="1"/>
              <a:t>Elsys</a:t>
            </a:r>
            <a:r>
              <a:rPr lang="fr-FR" sz="1800" dirty="0"/>
              <a:t> </a:t>
            </a:r>
            <a:r>
              <a:rPr lang="fr-FR" sz="1800" dirty="0" err="1"/>
              <a:t>Deisgn</a:t>
            </a:r>
            <a:r>
              <a:rPr lang="fr-FR" sz="1800" dirty="0"/>
              <a:t> est une société d’ingénierie appartenant au groupe </a:t>
            </a:r>
            <a:r>
              <a:rPr lang="fr-FR" sz="1800" dirty="0" err="1"/>
              <a:t>Advans</a:t>
            </a:r>
            <a:endParaRPr lang="fr-FR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800" dirty="0"/>
              <a:t>700 ingénieurs dans 11 implantations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800" dirty="0"/>
              <a:t>Spécialisée dans la conception des systèmes embarqués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800" dirty="0"/>
              <a:t>Impliquée dans divers domaines comme l’aérospatiale, l’automobile, la défense, l’énergie, le ferroviaire, l’IoT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CA5CDDBD-71E8-57D7-0C65-4938F9411F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0177" y="3971538"/>
            <a:ext cx="4138918" cy="2069459"/>
          </a:xfrm>
          <a:prstGeom prst="rect">
            <a:avLst/>
          </a:prstGeom>
        </p:spPr>
      </p:pic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8D935AC-5260-6403-BEE3-ECF36BAAF33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217A4F88-F7D4-4929-B1B4-8D4680E40F04}" type="slidenum">
              <a:rPr lang="fr-FR" smtClean="0"/>
              <a:pPr/>
              <a:t>4</a:t>
            </a:fld>
            <a:endParaRPr lang="fr-FR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AB3C7323-0A17-5579-F424-E714C51144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7402" y="46725"/>
            <a:ext cx="499747" cy="499747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66258ADA-1577-5E20-44F1-6A7262F3DC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8940" y="41254"/>
            <a:ext cx="499747" cy="499747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677B2AA0-6C07-2874-FE07-1CCEE7752C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0336" y="33147"/>
            <a:ext cx="499747" cy="499747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1A5466E7-2535-1BD5-5747-9E7D72DD93F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0830" y="33148"/>
            <a:ext cx="499747" cy="499747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EE263675-7E62-0551-2AC6-9A75CA6EB2C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7544" y="46726"/>
            <a:ext cx="499747" cy="499747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C737D9AD-4441-7EAC-7F23-CF79C6F55C1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4116" y="33147"/>
            <a:ext cx="499747" cy="499747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9D5FBD03-1D02-958F-9839-F042C51743F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0689" y="41255"/>
            <a:ext cx="499746" cy="499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3992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du contenu 2">
            <a:extLst>
              <a:ext uri="{FF2B5EF4-FFF2-40B4-BE49-F238E27FC236}">
                <a16:creationId xmlns:a16="http://schemas.microsoft.com/office/drawing/2014/main" id="{04AE38C6-256B-B422-B389-6AEB213D0EC1}"/>
              </a:ext>
            </a:extLst>
          </p:cNvPr>
          <p:cNvSpPr txBox="1">
            <a:spLocks/>
          </p:cNvSpPr>
          <p:nvPr/>
        </p:nvSpPr>
        <p:spPr>
          <a:xfrm>
            <a:off x="2432106" y="1668718"/>
            <a:ext cx="4052583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423323" algn="l" rtl="0" eaLnBrk="1" hangingPunct="1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F9B63B"/>
              </a:buClr>
              <a:buSzPts val="14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marR="0" lvl="1" indent="-423323" algn="l" rtl="0" eaLnBrk="1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F9B63B"/>
              </a:buClr>
              <a:buSzPts val="14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423323" algn="l" rtl="0" eaLnBrk="1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F9B63B"/>
              </a:buClr>
              <a:buSzPts val="14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423323" algn="l" rtl="0" eaLnBrk="1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F9B63B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423323" algn="l" rtl="0" eaLnBrk="1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F9B63B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23323" algn="l" rtl="0" eaLnBrk="1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23323" algn="l" rtl="0" eaLnBrk="1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23323" algn="l" rtl="0" eaLnBrk="1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23323" algn="l" rtl="0" eaLnBrk="1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800" dirty="0"/>
              <a:t>Base roulante à roues holonomes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5FEAA35-3DBF-4C23-9A09-A5F56C3A6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Contexte (2/3)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40547F1-5F7C-6EC9-9AA1-A15580766F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3411" y="1382963"/>
            <a:ext cx="2250389" cy="1326476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C77069B5-F8A3-AC99-704C-1E26376C6FB6}"/>
              </a:ext>
            </a:extLst>
          </p:cNvPr>
          <p:cNvSpPr txBox="1"/>
          <p:nvPr/>
        </p:nvSpPr>
        <p:spPr>
          <a:xfrm>
            <a:off x="2432106" y="1466143"/>
            <a:ext cx="40525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b="1" u="sng" dirty="0"/>
              <a:t>Début du projet en 2019: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E9B6A5A8-2830-B801-0E77-7DF1A4E641ED}"/>
              </a:ext>
            </a:extLst>
          </p:cNvPr>
          <p:cNvSpPr txBox="1"/>
          <p:nvPr/>
        </p:nvSpPr>
        <p:spPr>
          <a:xfrm>
            <a:off x="2432106" y="2506591"/>
            <a:ext cx="4765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b="1" u="sng" dirty="0"/>
              <a:t>Suite en 2020, puis 2021:</a:t>
            </a:r>
          </a:p>
        </p:txBody>
      </p:sp>
      <p:sp>
        <p:nvSpPr>
          <p:cNvPr id="10" name="Espace réservé du contenu 2">
            <a:extLst>
              <a:ext uri="{FF2B5EF4-FFF2-40B4-BE49-F238E27FC236}">
                <a16:creationId xmlns:a16="http://schemas.microsoft.com/office/drawing/2014/main" id="{ABFA7185-2B73-E605-7F96-ED22E19D1CCC}"/>
              </a:ext>
            </a:extLst>
          </p:cNvPr>
          <p:cNvSpPr txBox="1">
            <a:spLocks/>
          </p:cNvSpPr>
          <p:nvPr/>
        </p:nvSpPr>
        <p:spPr>
          <a:xfrm>
            <a:off x="2432106" y="2786671"/>
            <a:ext cx="4950205" cy="1480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423323" algn="l" rtl="0" eaLnBrk="1" hangingPunct="1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F9B63B"/>
              </a:buClr>
              <a:buSzPts val="14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marR="0" lvl="1" indent="-423323" algn="l" rtl="0" eaLnBrk="1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F9B63B"/>
              </a:buClr>
              <a:buSzPts val="14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423323" algn="l" rtl="0" eaLnBrk="1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F9B63B"/>
              </a:buClr>
              <a:buSzPts val="14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423323" algn="l" rtl="0" eaLnBrk="1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F9B63B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423323" algn="l" rtl="0" eaLnBrk="1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F9B63B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23323" algn="l" rtl="0" eaLnBrk="1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23323" algn="l" rtl="0" eaLnBrk="1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23323" algn="l" rtl="0" eaLnBrk="1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23323" algn="l" rtl="0" eaLnBrk="1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8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É</a:t>
            </a:r>
            <a:r>
              <a:rPr lang="fr-FR" sz="1800" dirty="0"/>
              <a:t>quipe de 3 stagiaires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800" dirty="0"/>
              <a:t>Robot de surveillance basés sur ROS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800" dirty="0"/>
              <a:t>Projet réussi mais ne correspond finalement pas aux ambitions de l’entreprise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800" dirty="0"/>
          </a:p>
          <a:p>
            <a:pPr marL="342900" indent="-342900" algn="just">
              <a:lnSpc>
                <a:spcPct val="107000"/>
              </a:lnSpc>
              <a:buFont typeface="Wingdings" panose="05000000000000000000" pitchFamily="2" charset="2"/>
              <a:buChar char="§"/>
            </a:pPr>
            <a:endParaRPr lang="fr-FR" sz="18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4" name="Espace réservé du numéro de diapositive 13">
            <a:extLst>
              <a:ext uri="{FF2B5EF4-FFF2-40B4-BE49-F238E27FC236}">
                <a16:creationId xmlns:a16="http://schemas.microsoft.com/office/drawing/2014/main" id="{ED789102-DE1B-F8FF-7613-FEA43875DA8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217A4F88-F7D4-4929-B1B4-8D4680E40F04}" type="slidenum">
              <a:rPr lang="fr-FR" smtClean="0"/>
              <a:pPr/>
              <a:t>5</a:t>
            </a:fld>
            <a:endParaRPr lang="fr-FR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CEDEB34B-E571-5D9E-99A7-C6D7DE602FBB}"/>
              </a:ext>
            </a:extLst>
          </p:cNvPr>
          <p:cNvSpPr txBox="1"/>
          <p:nvPr/>
        </p:nvSpPr>
        <p:spPr>
          <a:xfrm>
            <a:off x="2432106" y="4546904"/>
            <a:ext cx="4765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b="1" u="sng" dirty="0"/>
              <a:t>Stage 2022:</a:t>
            </a:r>
          </a:p>
        </p:txBody>
      </p:sp>
      <p:sp>
        <p:nvSpPr>
          <p:cNvPr id="9" name="Espace réservé du contenu 2">
            <a:extLst>
              <a:ext uri="{FF2B5EF4-FFF2-40B4-BE49-F238E27FC236}">
                <a16:creationId xmlns:a16="http://schemas.microsoft.com/office/drawing/2014/main" id="{43000B3F-9FCD-D35B-0824-7615A5E7E258}"/>
              </a:ext>
            </a:extLst>
          </p:cNvPr>
          <p:cNvSpPr txBox="1">
            <a:spLocks/>
          </p:cNvSpPr>
          <p:nvPr/>
        </p:nvSpPr>
        <p:spPr>
          <a:xfrm>
            <a:off x="2432106" y="4916236"/>
            <a:ext cx="4257943" cy="905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423323" algn="l" rtl="0" eaLnBrk="1" hangingPunct="1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F9B63B"/>
              </a:buClr>
              <a:buSzPts val="14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marR="0" lvl="1" indent="-423323" algn="l" rtl="0" eaLnBrk="1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F9B63B"/>
              </a:buClr>
              <a:buSzPts val="14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423323" algn="l" rtl="0" eaLnBrk="1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F9B63B"/>
              </a:buClr>
              <a:buSzPts val="14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423323" algn="l" rtl="0" eaLnBrk="1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F9B63B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423323" algn="l" rtl="0" eaLnBrk="1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F9B63B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23323" algn="l" rtl="0" eaLnBrk="1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23323" algn="l" rtl="0" eaLnBrk="1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23323" algn="l" rtl="0" eaLnBrk="1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23323" algn="l" rtl="0" eaLnBrk="1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800" dirty="0"/>
              <a:t>Robot de </a:t>
            </a:r>
            <a:r>
              <a:rPr lang="fr-FR" sz="1800" b="1" dirty="0">
                <a:solidFill>
                  <a:srgbClr val="F9B63B"/>
                </a:solidFill>
              </a:rPr>
              <a:t>surveillance autonome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800" dirty="0"/>
              <a:t>Contrainte de non-utilisation de ROS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026F3B20-2C3E-BB4F-07AC-CC695E25D257}"/>
              </a:ext>
            </a:extLst>
          </p:cNvPr>
          <p:cNvSpPr txBox="1"/>
          <p:nvPr/>
        </p:nvSpPr>
        <p:spPr>
          <a:xfrm>
            <a:off x="8202313" y="2700845"/>
            <a:ext cx="40525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u="sng" dirty="0"/>
              <a:t>Base roulante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3DE85F84-C63D-44D5-5BDE-2189B2FE99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7402" y="46725"/>
            <a:ext cx="499747" cy="499747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4E482033-1822-DE05-6D81-6E4DD169E3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8940" y="41254"/>
            <a:ext cx="499747" cy="499747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74978E76-3EDD-2CD9-FBB9-55E40D7836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0336" y="33147"/>
            <a:ext cx="499747" cy="499747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726E58C5-5B18-7D0F-7C68-28BA45B1FFC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0688" y="41254"/>
            <a:ext cx="499747" cy="499747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60E48538-5756-592D-132E-53E9C16C09E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0830" y="33148"/>
            <a:ext cx="499747" cy="499747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9B1906CD-D5C7-5C5D-8BAE-F0368CC1182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7544" y="46726"/>
            <a:ext cx="499747" cy="499747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DD4F6643-F90D-F706-01FC-3A71612FE3C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4116" y="33147"/>
            <a:ext cx="499747" cy="499747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D42325C6-6948-F189-E5BD-B8BA9FA605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7402" y="46725"/>
            <a:ext cx="499747" cy="499747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333AB47E-5730-5272-A774-116CE3016A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8940" y="41254"/>
            <a:ext cx="499747" cy="499747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C206A9C3-BCAC-E5B2-ED7C-081F8196CF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0336" y="33147"/>
            <a:ext cx="499747" cy="499747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2F103124-4E8E-5D89-7598-A16F1E09BBE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0830" y="33148"/>
            <a:ext cx="499747" cy="499747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F0323223-AC5B-F606-EA0F-05CA9D953BF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7544" y="46726"/>
            <a:ext cx="499747" cy="499747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425F4270-85C8-205A-3B86-E546E1E475E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4116" y="33147"/>
            <a:ext cx="499747" cy="499747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E16A5C11-8F46-F8C7-05FA-5FAB05148FF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0689" y="41255"/>
            <a:ext cx="499746" cy="499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5450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B4249F3-03D8-977F-725C-88DCB0F328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Organisation (3/3)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FE02F89-2EFB-7D8F-BA0C-DDE97CE9786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217A4F88-F7D4-4929-B1B4-8D4680E40F04}" type="slidenum">
              <a:rPr lang="fr-FR" smtClean="0"/>
              <a:pPr/>
              <a:t>6</a:t>
            </a:fld>
            <a:endParaRPr lang="fr-FR"/>
          </a:p>
        </p:txBody>
      </p:sp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807EB507-1A79-A579-F790-07B3ACB9E8F8}"/>
              </a:ext>
            </a:extLst>
          </p:cNvPr>
          <p:cNvSpPr txBox="1">
            <a:spLocks/>
          </p:cNvSpPr>
          <p:nvPr/>
        </p:nvSpPr>
        <p:spPr>
          <a:xfrm>
            <a:off x="2020804" y="4543173"/>
            <a:ext cx="2110743" cy="816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423323" algn="l" rtl="0" eaLnBrk="1" hangingPunct="1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F9B63B"/>
              </a:buClr>
              <a:buSzPts val="14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marR="0" lvl="1" indent="-423323" algn="l" rtl="0" eaLnBrk="1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F9B63B"/>
              </a:buClr>
              <a:buSzPts val="14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423323" algn="l" rtl="0" eaLnBrk="1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F9B63B"/>
              </a:buClr>
              <a:buSzPts val="14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423323" algn="l" rtl="0" eaLnBrk="1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F9B63B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423323" algn="l" rtl="0" eaLnBrk="1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F9B63B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23323" algn="l" rtl="0" eaLnBrk="1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23323" algn="l" rtl="0" eaLnBrk="1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23323" algn="l" rtl="0" eaLnBrk="1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23323" algn="l" rtl="0" eaLnBrk="1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 algn="ctr">
              <a:buNone/>
            </a:pPr>
            <a:r>
              <a:rPr lang="fr-FR" sz="1800" dirty="0"/>
              <a:t>Un ingénieur logiciel</a:t>
            </a:r>
          </a:p>
        </p:txBody>
      </p:sp>
      <p:sp>
        <p:nvSpPr>
          <p:cNvPr id="9" name="Espace réservé du contenu 2">
            <a:extLst>
              <a:ext uri="{FF2B5EF4-FFF2-40B4-BE49-F238E27FC236}">
                <a16:creationId xmlns:a16="http://schemas.microsoft.com/office/drawing/2014/main" id="{681CD9F2-005E-6735-2DC4-05E917098576}"/>
              </a:ext>
            </a:extLst>
          </p:cNvPr>
          <p:cNvSpPr txBox="1">
            <a:spLocks/>
          </p:cNvSpPr>
          <p:nvPr/>
        </p:nvSpPr>
        <p:spPr>
          <a:xfrm>
            <a:off x="1481850" y="3565294"/>
            <a:ext cx="1668827" cy="719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423323" algn="l" rtl="0" eaLnBrk="1" hangingPunct="1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F9B63B"/>
              </a:buClr>
              <a:buSzPts val="14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marR="0" lvl="1" indent="-423323" algn="l" rtl="0" eaLnBrk="1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F9B63B"/>
              </a:buClr>
              <a:buSzPts val="14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423323" algn="l" rtl="0" eaLnBrk="1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F9B63B"/>
              </a:buClr>
              <a:buSzPts val="14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423323" algn="l" rtl="0" eaLnBrk="1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F9B63B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423323" algn="l" rtl="0" eaLnBrk="1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F9B63B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23323" algn="l" rtl="0" eaLnBrk="1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23323" algn="l" rtl="0" eaLnBrk="1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23323" algn="l" rtl="0" eaLnBrk="1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23323" algn="l" rtl="0" eaLnBrk="1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 algn="ctr">
              <a:buNone/>
            </a:pPr>
            <a:r>
              <a:rPr lang="fr-FR" sz="1800" dirty="0"/>
              <a:t>Un ingénieur FPGA</a:t>
            </a:r>
          </a:p>
        </p:txBody>
      </p:sp>
      <p:sp>
        <p:nvSpPr>
          <p:cNvPr id="11" name="Espace réservé du contenu 2">
            <a:extLst>
              <a:ext uri="{FF2B5EF4-FFF2-40B4-BE49-F238E27FC236}">
                <a16:creationId xmlns:a16="http://schemas.microsoft.com/office/drawing/2014/main" id="{B4E13562-4F79-7DC9-B9DC-A4E76C8D7A46}"/>
              </a:ext>
            </a:extLst>
          </p:cNvPr>
          <p:cNvSpPr txBox="1">
            <a:spLocks/>
          </p:cNvSpPr>
          <p:nvPr/>
        </p:nvSpPr>
        <p:spPr>
          <a:xfrm>
            <a:off x="1700291" y="2500994"/>
            <a:ext cx="2241371" cy="719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423323" algn="l" rtl="0" eaLnBrk="1" hangingPunct="1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F9B63B"/>
              </a:buClr>
              <a:buSzPts val="14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marR="0" lvl="1" indent="-423323" algn="l" rtl="0" eaLnBrk="1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F9B63B"/>
              </a:buClr>
              <a:buSzPts val="14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423323" algn="l" rtl="0" eaLnBrk="1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F9B63B"/>
              </a:buClr>
              <a:buSzPts val="14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423323" algn="l" rtl="0" eaLnBrk="1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F9B63B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423323" algn="l" rtl="0" eaLnBrk="1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F9B63B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23323" algn="l" rtl="0" eaLnBrk="1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23323" algn="l" rtl="0" eaLnBrk="1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23323" algn="l" rtl="0" eaLnBrk="1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23323" algn="l" rtl="0" eaLnBrk="1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 algn="ctr">
              <a:buNone/>
            </a:pPr>
            <a:r>
              <a:rPr lang="fr-FR" sz="1800" dirty="0"/>
              <a:t>Un ingénieur hardware</a:t>
            </a:r>
          </a:p>
        </p:txBody>
      </p: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75E72E95-51CA-6EAB-9643-9A33C0B1EFDF}"/>
              </a:ext>
            </a:extLst>
          </p:cNvPr>
          <p:cNvCxnSpPr>
            <a:cxnSpLocks/>
          </p:cNvCxnSpPr>
          <p:nvPr/>
        </p:nvCxnSpPr>
        <p:spPr>
          <a:xfrm>
            <a:off x="5264212" y="1901609"/>
            <a:ext cx="0" cy="4051426"/>
          </a:xfrm>
          <a:prstGeom prst="line">
            <a:avLst/>
          </a:prstGeom>
          <a:ln w="41275">
            <a:solidFill>
              <a:srgbClr val="F9B6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Espace réservé du contenu 2">
            <a:extLst>
              <a:ext uri="{FF2B5EF4-FFF2-40B4-BE49-F238E27FC236}">
                <a16:creationId xmlns:a16="http://schemas.microsoft.com/office/drawing/2014/main" id="{1138E772-F8BD-3893-2A39-0D6DFC2501E7}"/>
              </a:ext>
            </a:extLst>
          </p:cNvPr>
          <p:cNvSpPr txBox="1">
            <a:spLocks/>
          </p:cNvSpPr>
          <p:nvPr/>
        </p:nvSpPr>
        <p:spPr>
          <a:xfrm>
            <a:off x="838200" y="1499192"/>
            <a:ext cx="3405671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423323" algn="l" rtl="0" eaLnBrk="1" hangingPunct="1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F9B63B"/>
              </a:buClr>
              <a:buSzPts val="14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marR="0" lvl="1" indent="-423323" algn="l" rtl="0" eaLnBrk="1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F9B63B"/>
              </a:buClr>
              <a:buSzPts val="14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423323" algn="l" rtl="0" eaLnBrk="1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F9B63B"/>
              </a:buClr>
              <a:buSzPts val="14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423323" algn="l" rtl="0" eaLnBrk="1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F9B63B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423323" algn="l" rtl="0" eaLnBrk="1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F9B63B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23323" algn="l" rtl="0" eaLnBrk="1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23323" algn="l" rtl="0" eaLnBrk="1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23323" algn="l" rtl="0" eaLnBrk="1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23323" algn="l" rtl="0" eaLnBrk="1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 algn="ctr">
              <a:buNone/>
            </a:pPr>
            <a:r>
              <a:rPr lang="fr-FR" sz="1800" b="1" u="sng" dirty="0"/>
              <a:t>3 Stagiaires spécialisés</a:t>
            </a:r>
          </a:p>
        </p:txBody>
      </p:sp>
      <p:sp>
        <p:nvSpPr>
          <p:cNvPr id="18" name="Espace réservé du contenu 2">
            <a:extLst>
              <a:ext uri="{FF2B5EF4-FFF2-40B4-BE49-F238E27FC236}">
                <a16:creationId xmlns:a16="http://schemas.microsoft.com/office/drawing/2014/main" id="{EB8ABFAF-482B-15DF-10F6-EE3AA3D4CAC3}"/>
              </a:ext>
            </a:extLst>
          </p:cNvPr>
          <p:cNvSpPr txBox="1">
            <a:spLocks/>
          </p:cNvSpPr>
          <p:nvPr/>
        </p:nvSpPr>
        <p:spPr>
          <a:xfrm>
            <a:off x="6532862" y="1499192"/>
            <a:ext cx="3405671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423323" algn="l" rtl="0" eaLnBrk="1" hangingPunct="1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F9B63B"/>
              </a:buClr>
              <a:buSzPts val="14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marR="0" lvl="1" indent="-423323" algn="l" rtl="0" eaLnBrk="1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F9B63B"/>
              </a:buClr>
              <a:buSzPts val="14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423323" algn="l" rtl="0" eaLnBrk="1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F9B63B"/>
              </a:buClr>
              <a:buSzPts val="14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423323" algn="l" rtl="0" eaLnBrk="1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F9B63B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423323" algn="l" rtl="0" eaLnBrk="1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F9B63B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23323" algn="l" rtl="0" eaLnBrk="1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23323" algn="l" rtl="0" eaLnBrk="1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23323" algn="l" rtl="0" eaLnBrk="1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23323" algn="l" rtl="0" eaLnBrk="1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 algn="ctr">
              <a:buNone/>
            </a:pPr>
            <a:r>
              <a:rPr lang="fr-FR" sz="1800" b="1" u="sng" dirty="0"/>
              <a:t>Outils de gestion de projet</a:t>
            </a: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9A611B4D-82C4-913B-CF14-4416A7EA48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3436" y="3603113"/>
            <a:ext cx="644153" cy="644153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D13659CD-D6FA-0A11-4D90-B83AB6F4FE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1850" y="2576634"/>
            <a:ext cx="644153" cy="644153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A8B0EC78-D3F7-B900-D608-847D9C63EA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1850" y="4629594"/>
            <a:ext cx="644153" cy="644153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4943857-E1CE-40C4-DC64-A312E0C298C7}"/>
              </a:ext>
            </a:extLst>
          </p:cNvPr>
          <p:cNvSpPr/>
          <p:nvPr/>
        </p:nvSpPr>
        <p:spPr>
          <a:xfrm>
            <a:off x="1481850" y="4580994"/>
            <a:ext cx="2459812" cy="762365"/>
          </a:xfrm>
          <a:prstGeom prst="rect">
            <a:avLst/>
          </a:prstGeom>
          <a:noFill/>
          <a:ln>
            <a:solidFill>
              <a:srgbClr val="F9B6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7" name="Image 26">
            <a:extLst>
              <a:ext uri="{FF2B5EF4-FFF2-40B4-BE49-F238E27FC236}">
                <a16:creationId xmlns:a16="http://schemas.microsoft.com/office/drawing/2014/main" id="{4CC45241-CCD2-CD39-F8E1-258CA441A8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8635" y="2378899"/>
            <a:ext cx="1096542" cy="1223234"/>
          </a:xfrm>
          <a:prstGeom prst="rect">
            <a:avLst/>
          </a:prstGeom>
        </p:spPr>
      </p:pic>
      <p:pic>
        <p:nvPicPr>
          <p:cNvPr id="29" name="Image 28">
            <a:extLst>
              <a:ext uri="{FF2B5EF4-FFF2-40B4-BE49-F238E27FC236}">
                <a16:creationId xmlns:a16="http://schemas.microsoft.com/office/drawing/2014/main" id="{2D28491B-2CCF-8E8A-C02F-68F7C9941E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3799" y="3708207"/>
            <a:ext cx="1096541" cy="1096541"/>
          </a:xfrm>
          <a:prstGeom prst="rect">
            <a:avLst/>
          </a:prstGeom>
        </p:spPr>
      </p:pic>
      <p:pic>
        <p:nvPicPr>
          <p:cNvPr id="31" name="Image 30">
            <a:extLst>
              <a:ext uri="{FF2B5EF4-FFF2-40B4-BE49-F238E27FC236}">
                <a16:creationId xmlns:a16="http://schemas.microsoft.com/office/drawing/2014/main" id="{11810130-071B-63CE-8C8E-13A4A9AC2B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4754" y="5037823"/>
            <a:ext cx="1096541" cy="1096541"/>
          </a:xfrm>
          <a:prstGeom prst="rect">
            <a:avLst/>
          </a:prstGeom>
        </p:spPr>
      </p:pic>
      <p:pic>
        <p:nvPicPr>
          <p:cNvPr id="33" name="Image 32">
            <a:extLst>
              <a:ext uri="{FF2B5EF4-FFF2-40B4-BE49-F238E27FC236}">
                <a16:creationId xmlns:a16="http://schemas.microsoft.com/office/drawing/2014/main" id="{3B0B25A9-0B98-0F4F-64C0-DA5BDD7ABDD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964" y="5066347"/>
            <a:ext cx="1096542" cy="1096542"/>
          </a:xfrm>
          <a:prstGeom prst="rect">
            <a:avLst/>
          </a:prstGeom>
        </p:spPr>
      </p:pic>
      <p:sp>
        <p:nvSpPr>
          <p:cNvPr id="35" name="Espace réservé du contenu 2">
            <a:extLst>
              <a:ext uri="{FF2B5EF4-FFF2-40B4-BE49-F238E27FC236}">
                <a16:creationId xmlns:a16="http://schemas.microsoft.com/office/drawing/2014/main" id="{381F7650-C1D7-895F-5101-F6189C0AA084}"/>
              </a:ext>
            </a:extLst>
          </p:cNvPr>
          <p:cNvSpPr txBox="1">
            <a:spLocks/>
          </p:cNvSpPr>
          <p:nvPr/>
        </p:nvSpPr>
        <p:spPr>
          <a:xfrm>
            <a:off x="8112874" y="3927322"/>
            <a:ext cx="2241371" cy="658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423323" algn="l" rtl="0" eaLnBrk="1" hangingPunct="1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F9B63B"/>
              </a:buClr>
              <a:buSzPts val="14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marR="0" lvl="1" indent="-423323" algn="l" rtl="0" eaLnBrk="1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F9B63B"/>
              </a:buClr>
              <a:buSzPts val="14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423323" algn="l" rtl="0" eaLnBrk="1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F9B63B"/>
              </a:buClr>
              <a:buSzPts val="14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423323" algn="l" rtl="0" eaLnBrk="1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F9B63B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423323" algn="l" rtl="0" eaLnBrk="1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F9B63B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23323" algn="l" rtl="0" eaLnBrk="1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23323" algn="l" rtl="0" eaLnBrk="1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23323" algn="l" rtl="0" eaLnBrk="1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23323" algn="l" rtl="0" eaLnBrk="1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 algn="ctr">
              <a:buNone/>
            </a:pPr>
            <a:r>
              <a:rPr lang="fr-FR" sz="1800" dirty="0"/>
              <a:t>diagrams.net</a:t>
            </a:r>
          </a:p>
        </p:txBody>
      </p:sp>
      <p:sp>
        <p:nvSpPr>
          <p:cNvPr id="37" name="Espace réservé du contenu 2">
            <a:extLst>
              <a:ext uri="{FF2B5EF4-FFF2-40B4-BE49-F238E27FC236}">
                <a16:creationId xmlns:a16="http://schemas.microsoft.com/office/drawing/2014/main" id="{FCEE6010-D211-5DA7-666F-DA74BDC5854C}"/>
              </a:ext>
            </a:extLst>
          </p:cNvPr>
          <p:cNvSpPr txBox="1">
            <a:spLocks/>
          </p:cNvSpPr>
          <p:nvPr/>
        </p:nvSpPr>
        <p:spPr>
          <a:xfrm>
            <a:off x="6257375" y="2672580"/>
            <a:ext cx="2241371" cy="658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423323" algn="l" rtl="0" eaLnBrk="1" hangingPunct="1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F9B63B"/>
              </a:buClr>
              <a:buSzPts val="14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marR="0" lvl="1" indent="-423323" algn="l" rtl="0" eaLnBrk="1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F9B63B"/>
              </a:buClr>
              <a:buSzPts val="14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423323" algn="l" rtl="0" eaLnBrk="1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F9B63B"/>
              </a:buClr>
              <a:buSzPts val="14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423323" algn="l" rtl="0" eaLnBrk="1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F9B63B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423323" algn="l" rtl="0" eaLnBrk="1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F9B63B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23323" algn="l" rtl="0" eaLnBrk="1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23323" algn="l" rtl="0" eaLnBrk="1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23323" algn="l" rtl="0" eaLnBrk="1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23323" algn="l" rtl="0" eaLnBrk="1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 algn="ctr">
              <a:buNone/>
            </a:pPr>
            <a:r>
              <a:rPr lang="fr-FR" sz="1800" dirty="0" err="1"/>
              <a:t>GanttProject</a:t>
            </a:r>
            <a:endParaRPr lang="fr-FR" sz="1800" dirty="0"/>
          </a:p>
        </p:txBody>
      </p:sp>
      <p:sp>
        <p:nvSpPr>
          <p:cNvPr id="39" name="Espace réservé du contenu 2">
            <a:extLst>
              <a:ext uri="{FF2B5EF4-FFF2-40B4-BE49-F238E27FC236}">
                <a16:creationId xmlns:a16="http://schemas.microsoft.com/office/drawing/2014/main" id="{7C3BF7AE-C143-6EA4-A92F-4FE13B1EDF09}"/>
              </a:ext>
            </a:extLst>
          </p:cNvPr>
          <p:cNvSpPr txBox="1">
            <a:spLocks/>
          </p:cNvSpPr>
          <p:nvPr/>
        </p:nvSpPr>
        <p:spPr>
          <a:xfrm>
            <a:off x="6146108" y="5304600"/>
            <a:ext cx="2241371" cy="658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423323" algn="l" rtl="0" eaLnBrk="1" hangingPunct="1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F9B63B"/>
              </a:buClr>
              <a:buSzPts val="14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marR="0" lvl="1" indent="-423323" algn="l" rtl="0" eaLnBrk="1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F9B63B"/>
              </a:buClr>
              <a:buSzPts val="14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423323" algn="l" rtl="0" eaLnBrk="1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F9B63B"/>
              </a:buClr>
              <a:buSzPts val="14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423323" algn="l" rtl="0" eaLnBrk="1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F9B63B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423323" algn="l" rtl="0" eaLnBrk="1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F9B63B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23323" algn="l" rtl="0" eaLnBrk="1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23323" algn="l" rtl="0" eaLnBrk="1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23323" algn="l" rtl="0" eaLnBrk="1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23323" algn="l" rtl="0" eaLnBrk="1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 algn="ctr">
              <a:buNone/>
            </a:pPr>
            <a:r>
              <a:rPr lang="fr-FR" sz="1800" dirty="0"/>
              <a:t>Git et </a:t>
            </a:r>
            <a:r>
              <a:rPr lang="fr-FR" sz="1800" dirty="0" err="1"/>
              <a:t>Github</a:t>
            </a:r>
            <a:endParaRPr lang="fr-FR" sz="1800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AE3F4815-FDA0-9607-4B15-1A26DEE8891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7402" y="46725"/>
            <a:ext cx="499747" cy="499747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64FB9720-5A45-DC9A-EEFC-BF1ABFDE07D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8940" y="41254"/>
            <a:ext cx="499747" cy="499747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72143A83-3F94-74B7-F444-BDC53F1A0C7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0336" y="33147"/>
            <a:ext cx="499747" cy="499747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641FF87E-765D-C4C1-5447-A03EC3795E1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0688" y="41254"/>
            <a:ext cx="499747" cy="499747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3CBA98C2-7B0C-64A0-C299-B75AF3865C8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0830" y="33148"/>
            <a:ext cx="499747" cy="499747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E945F534-2BF2-320B-403D-925F120C001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7544" y="46726"/>
            <a:ext cx="499747" cy="499747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5315101A-F2C6-5F8F-D419-DBC587DFFB8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4116" y="33147"/>
            <a:ext cx="499747" cy="499747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6A241E0A-DEB2-BC21-4006-29DC626F349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7402" y="46725"/>
            <a:ext cx="499747" cy="499747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7DAFFF84-E24D-367A-7516-75AE742CF8D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8940" y="41254"/>
            <a:ext cx="499747" cy="499747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AEBD9212-DC9D-5843-DEBE-239F434862F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0336" y="33147"/>
            <a:ext cx="499747" cy="499747"/>
          </a:xfrm>
          <a:prstGeom prst="rect">
            <a:avLst/>
          </a:prstGeom>
        </p:spPr>
      </p:pic>
      <p:pic>
        <p:nvPicPr>
          <p:cNvPr id="26" name="Image 25">
            <a:extLst>
              <a:ext uri="{FF2B5EF4-FFF2-40B4-BE49-F238E27FC236}">
                <a16:creationId xmlns:a16="http://schemas.microsoft.com/office/drawing/2014/main" id="{69ABCD95-15E3-B7E2-5A0F-CFE1F7632EE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0830" y="33148"/>
            <a:ext cx="499747" cy="499747"/>
          </a:xfrm>
          <a:prstGeom prst="rect">
            <a:avLst/>
          </a:prstGeom>
        </p:spPr>
      </p:pic>
      <p:pic>
        <p:nvPicPr>
          <p:cNvPr id="28" name="Image 27">
            <a:extLst>
              <a:ext uri="{FF2B5EF4-FFF2-40B4-BE49-F238E27FC236}">
                <a16:creationId xmlns:a16="http://schemas.microsoft.com/office/drawing/2014/main" id="{394683D6-FD9D-2ECD-BC40-92466FA8C39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7544" y="46726"/>
            <a:ext cx="499747" cy="499747"/>
          </a:xfrm>
          <a:prstGeom prst="rect">
            <a:avLst/>
          </a:prstGeom>
        </p:spPr>
      </p:pic>
      <p:pic>
        <p:nvPicPr>
          <p:cNvPr id="30" name="Image 29">
            <a:extLst>
              <a:ext uri="{FF2B5EF4-FFF2-40B4-BE49-F238E27FC236}">
                <a16:creationId xmlns:a16="http://schemas.microsoft.com/office/drawing/2014/main" id="{EBDFD182-C8FF-D03C-6011-6C5EBA3A701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4116" y="33147"/>
            <a:ext cx="499747" cy="499747"/>
          </a:xfrm>
          <a:prstGeom prst="rect">
            <a:avLst/>
          </a:prstGeom>
        </p:spPr>
      </p:pic>
      <p:pic>
        <p:nvPicPr>
          <p:cNvPr id="32" name="Image 31">
            <a:extLst>
              <a:ext uri="{FF2B5EF4-FFF2-40B4-BE49-F238E27FC236}">
                <a16:creationId xmlns:a16="http://schemas.microsoft.com/office/drawing/2014/main" id="{E9BF1222-E9FF-A521-1A34-08B40555BE2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0689" y="41255"/>
            <a:ext cx="499746" cy="499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4496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4D66F1D-FA7F-FA44-12A7-6F80E00AB12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217A4F88-F7D4-4929-B1B4-8D4680E40F04}" type="slidenum">
              <a:rPr lang="fr-FR" smtClean="0"/>
              <a:pPr/>
              <a:t>7</a:t>
            </a:fld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EB7D73FC-F29C-4D0B-9AD3-1D8ADC9B40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8940" y="41254"/>
            <a:ext cx="499747" cy="499747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FCC2DABA-426B-5A38-51E2-FC1DB006BB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0336" y="33147"/>
            <a:ext cx="499747" cy="499747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586B6607-4CAB-BA03-D7FF-BC7055F3D4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7206" y="34982"/>
            <a:ext cx="497911" cy="497911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F4068CB1-8038-DF07-862F-38BDAF257B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0830" y="33148"/>
            <a:ext cx="499747" cy="499747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8FAF98CC-4B64-99DE-082B-D850DC38AF0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7544" y="46726"/>
            <a:ext cx="499747" cy="499747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DBA93EBB-B530-0D00-CC64-934A825C458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4116" y="33147"/>
            <a:ext cx="499747" cy="499747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418362E3-E96B-7D1B-B51C-228D23966CA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9743" y="33146"/>
            <a:ext cx="499747" cy="499747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F357A7BC-0D46-5140-C0DC-2AABA34FBCE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5330" y="2041911"/>
            <a:ext cx="1521339" cy="1521339"/>
          </a:xfrm>
          <a:prstGeom prst="rect">
            <a:avLst/>
          </a:prstGeom>
        </p:spPr>
      </p:pic>
      <p:sp>
        <p:nvSpPr>
          <p:cNvPr id="22" name="Titre 1">
            <a:extLst>
              <a:ext uri="{FF2B5EF4-FFF2-40B4-BE49-F238E27FC236}">
                <a16:creationId xmlns:a16="http://schemas.microsoft.com/office/drawing/2014/main" id="{DB4A0065-CD19-D31F-274E-94559D8395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777" y="3732900"/>
            <a:ext cx="10515600" cy="535200"/>
          </a:xfrm>
        </p:spPr>
        <p:txBody>
          <a:bodyPr/>
          <a:lstStyle/>
          <a:p>
            <a:pPr algn="ctr"/>
            <a:r>
              <a:rPr lang="fr-FR" dirty="0"/>
              <a:t>Conception</a:t>
            </a:r>
          </a:p>
        </p:txBody>
      </p:sp>
    </p:spTree>
    <p:extLst>
      <p:ext uri="{BB962C8B-B14F-4D97-AF65-F5344CB8AC3E}">
        <p14:creationId xmlns:p14="http://schemas.microsoft.com/office/powerpoint/2010/main" val="25531758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DD387E6-DB06-562B-974D-4D225B1E3A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Technologies utilisées (1/5)</a:t>
            </a:r>
          </a:p>
        </p:txBody>
      </p:sp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54228079-B745-F9EF-ECB5-95D9DDBA76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1650" y="2228297"/>
            <a:ext cx="4265645" cy="3174214"/>
          </a:xfrm>
        </p:spPr>
        <p:txBody>
          <a:bodyPr/>
          <a:lstStyle/>
          <a:p>
            <a:pPr marL="342900" lvl="0" indent="-342900" algn="just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fr-FR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Se déplacer</a:t>
            </a:r>
          </a:p>
          <a:p>
            <a:pPr marL="342900" lvl="0" indent="-342900" algn="just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fr-FR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Détection d’alertes</a:t>
            </a:r>
          </a:p>
          <a:p>
            <a:pPr marL="342900" indent="-342900" algn="just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fr-FR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Se situer dans un espace donné</a:t>
            </a:r>
          </a:p>
          <a:p>
            <a:pPr marL="342900" lvl="0" indent="-342900" algn="just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fr-FR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Naviguer en autonomie</a:t>
            </a:r>
          </a:p>
          <a:p>
            <a:pPr marL="342900" lvl="0" indent="-342900" algn="just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fr-FR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Traiter l’infraction</a:t>
            </a:r>
            <a:endParaRPr lang="fr-FR" sz="18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just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fr-FR" sz="180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É</a:t>
            </a:r>
            <a:r>
              <a:rPr lang="fr-FR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viter les obstacles</a:t>
            </a: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fr-FR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Autonome en énergie</a:t>
            </a:r>
          </a:p>
          <a:p>
            <a:endParaRPr lang="fr-F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4D66F1D-FA7F-FA44-12A7-6F80E00AB12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217A4F88-F7D4-4929-B1B4-8D4680E40F04}" type="slidenum">
              <a:rPr lang="fr-FR" smtClean="0"/>
              <a:pPr/>
              <a:t>8</a:t>
            </a:fld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EB7D73FC-F29C-4D0B-9AD3-1D8ADC9B40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8940" y="41254"/>
            <a:ext cx="499747" cy="499747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FCC2DABA-426B-5A38-51E2-FC1DB006BB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0336" y="33147"/>
            <a:ext cx="499747" cy="499747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586B6607-4CAB-BA03-D7FF-BC7055F3D4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7206" y="34982"/>
            <a:ext cx="497911" cy="497911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F4068CB1-8038-DF07-862F-38BDAF257B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0830" y="33148"/>
            <a:ext cx="499747" cy="499747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8FAF98CC-4B64-99DE-082B-D850DC38AF0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7544" y="46726"/>
            <a:ext cx="499747" cy="499747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DBA93EBB-B530-0D00-CC64-934A825C458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4116" y="33147"/>
            <a:ext cx="499747" cy="499747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418362E3-E96B-7D1B-B51C-228D23966CA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9743" y="33146"/>
            <a:ext cx="499747" cy="499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5243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DD387E6-DB06-562B-974D-4D225B1E3A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Technologies </a:t>
            </a:r>
            <a:r>
              <a:rPr lang="fr-FR" dirty="0" err="1"/>
              <a:t>utiliisées</a:t>
            </a:r>
            <a:r>
              <a:rPr lang="fr-FR" dirty="0"/>
              <a:t> (2/5)</a:t>
            </a:r>
          </a:p>
        </p:txBody>
      </p:sp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54228079-B745-F9EF-ECB5-95D9DDBA76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1650" y="2228297"/>
            <a:ext cx="3851246" cy="3174214"/>
          </a:xfrm>
        </p:spPr>
        <p:txBody>
          <a:bodyPr/>
          <a:lstStyle/>
          <a:p>
            <a:pPr marL="342900" lvl="0" indent="-342900" algn="just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fr-FR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Se déplacer</a:t>
            </a:r>
          </a:p>
          <a:p>
            <a:pPr marL="342900" lvl="0" indent="-342900" algn="just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fr-FR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Détection d’alertes</a:t>
            </a:r>
          </a:p>
          <a:p>
            <a:pPr marL="342900" indent="-342900" algn="just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fr-FR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Se situer dans un espace donné</a:t>
            </a:r>
          </a:p>
          <a:p>
            <a:pPr marL="342900" lvl="0" indent="-342900" algn="just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fr-FR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Naviguer en autonomie</a:t>
            </a:r>
          </a:p>
          <a:p>
            <a:pPr marL="342900" lvl="0" indent="-342900" algn="just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fr-FR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Traiter l’infraction</a:t>
            </a:r>
            <a:endParaRPr lang="fr-FR" sz="18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just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fr-FR" sz="18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É</a:t>
            </a:r>
            <a:r>
              <a:rPr lang="fr-FR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viter les obstacles</a:t>
            </a: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fr-FR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Autonome en énergie</a:t>
            </a:r>
          </a:p>
          <a:p>
            <a:endParaRPr lang="fr-F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" name="Connecteur droit avec flèche 2">
            <a:extLst>
              <a:ext uri="{FF2B5EF4-FFF2-40B4-BE49-F238E27FC236}">
                <a16:creationId xmlns:a16="http://schemas.microsoft.com/office/drawing/2014/main" id="{20E5F92E-1BDB-C279-918E-B609051BDA87}"/>
              </a:ext>
            </a:extLst>
          </p:cNvPr>
          <p:cNvCxnSpPr>
            <a:cxnSpLocks/>
          </p:cNvCxnSpPr>
          <p:nvPr/>
        </p:nvCxnSpPr>
        <p:spPr>
          <a:xfrm>
            <a:off x="4222896" y="2562417"/>
            <a:ext cx="59168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necteur droit avec flèche 3">
            <a:extLst>
              <a:ext uri="{FF2B5EF4-FFF2-40B4-BE49-F238E27FC236}">
                <a16:creationId xmlns:a16="http://schemas.microsoft.com/office/drawing/2014/main" id="{CC32AF95-7F15-98D5-B5B2-C7FB4E95D3F1}"/>
              </a:ext>
            </a:extLst>
          </p:cNvPr>
          <p:cNvCxnSpPr>
            <a:cxnSpLocks/>
          </p:cNvCxnSpPr>
          <p:nvPr/>
        </p:nvCxnSpPr>
        <p:spPr>
          <a:xfrm>
            <a:off x="4222896" y="2982146"/>
            <a:ext cx="59168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necteur droit avec flèche 5">
            <a:extLst>
              <a:ext uri="{FF2B5EF4-FFF2-40B4-BE49-F238E27FC236}">
                <a16:creationId xmlns:a16="http://schemas.microsoft.com/office/drawing/2014/main" id="{2B23C2C7-85E1-F6F2-02BF-3135F47A920F}"/>
              </a:ext>
            </a:extLst>
          </p:cNvPr>
          <p:cNvCxnSpPr>
            <a:cxnSpLocks/>
          </p:cNvCxnSpPr>
          <p:nvPr/>
        </p:nvCxnSpPr>
        <p:spPr>
          <a:xfrm>
            <a:off x="4222896" y="3419910"/>
            <a:ext cx="582350" cy="909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9CADFD61-FD03-11CC-9F2D-BA2D3408ABBA}"/>
              </a:ext>
            </a:extLst>
          </p:cNvPr>
          <p:cNvCxnSpPr>
            <a:cxnSpLocks/>
          </p:cNvCxnSpPr>
          <p:nvPr/>
        </p:nvCxnSpPr>
        <p:spPr>
          <a:xfrm>
            <a:off x="4222896" y="3857048"/>
            <a:ext cx="59168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E3D8C156-BC1B-1A2D-B5A7-D384D4899107}"/>
              </a:ext>
            </a:extLst>
          </p:cNvPr>
          <p:cNvCxnSpPr>
            <a:cxnSpLocks/>
          </p:cNvCxnSpPr>
          <p:nvPr/>
        </p:nvCxnSpPr>
        <p:spPr>
          <a:xfrm>
            <a:off x="4222896" y="4300336"/>
            <a:ext cx="59168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EF0AEAEB-6230-C742-8C74-3EF41CA895BF}"/>
              </a:ext>
            </a:extLst>
          </p:cNvPr>
          <p:cNvCxnSpPr>
            <a:cxnSpLocks/>
          </p:cNvCxnSpPr>
          <p:nvPr/>
        </p:nvCxnSpPr>
        <p:spPr>
          <a:xfrm>
            <a:off x="4222896" y="4695877"/>
            <a:ext cx="59168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848FE5AD-0D11-2DB4-95CD-BD2C111F99F7}"/>
              </a:ext>
            </a:extLst>
          </p:cNvPr>
          <p:cNvCxnSpPr>
            <a:cxnSpLocks/>
          </p:cNvCxnSpPr>
          <p:nvPr/>
        </p:nvCxnSpPr>
        <p:spPr>
          <a:xfrm>
            <a:off x="4222896" y="5139022"/>
            <a:ext cx="58235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space réservé du contenu 2">
            <a:extLst>
              <a:ext uri="{FF2B5EF4-FFF2-40B4-BE49-F238E27FC236}">
                <a16:creationId xmlns:a16="http://schemas.microsoft.com/office/drawing/2014/main" id="{75F2F66E-8B13-6E85-C6E5-084F8BF97F04}"/>
              </a:ext>
            </a:extLst>
          </p:cNvPr>
          <p:cNvSpPr txBox="1">
            <a:spLocks/>
          </p:cNvSpPr>
          <p:nvPr/>
        </p:nvSpPr>
        <p:spPr>
          <a:xfrm>
            <a:off x="4903839" y="2228296"/>
            <a:ext cx="3851246" cy="34167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423323" algn="l" rtl="0" eaLnBrk="1" hangingPunct="1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F9B63B"/>
              </a:buClr>
              <a:buSzPts val="14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marR="0" lvl="1" indent="-423323" algn="l" rtl="0" eaLnBrk="1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F9B63B"/>
              </a:buClr>
              <a:buSzPts val="14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423323" algn="l" rtl="0" eaLnBrk="1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F9B63B"/>
              </a:buClr>
              <a:buSzPts val="14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423323" algn="l" rtl="0" eaLnBrk="1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F9B63B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423323" algn="l" rtl="0" eaLnBrk="1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F9B63B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23323" algn="l" rtl="0" eaLnBrk="1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23323" algn="l" rtl="0" eaLnBrk="1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23323" algn="l" rtl="0" eaLnBrk="1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23323" algn="l" rtl="0" eaLnBrk="1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 algn="just">
              <a:lnSpc>
                <a:spcPct val="107000"/>
              </a:lnSpc>
              <a:buNone/>
            </a:pPr>
            <a:r>
              <a:rPr lang="fr-FR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Base roulante</a:t>
            </a:r>
          </a:p>
          <a:p>
            <a:pPr marL="0" indent="0" algn="just">
              <a:lnSpc>
                <a:spcPct val="107000"/>
              </a:lnSpc>
              <a:buNone/>
            </a:pPr>
            <a:r>
              <a:rPr lang="fr-FR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Balise, détecteur de mouvement</a:t>
            </a:r>
          </a:p>
          <a:p>
            <a:pPr marL="0" indent="0" algn="just">
              <a:lnSpc>
                <a:spcPct val="107000"/>
              </a:lnSpc>
              <a:buNone/>
            </a:pPr>
            <a:r>
              <a:rPr lang="fr-FR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Odométrie, IMU, RFID</a:t>
            </a:r>
          </a:p>
          <a:p>
            <a:pPr marL="0" indent="0" algn="just">
              <a:lnSpc>
                <a:spcPct val="107000"/>
              </a:lnSpc>
              <a:buNone/>
            </a:pPr>
            <a:r>
              <a:rPr lang="fr-FR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Dijkstra, RFID</a:t>
            </a:r>
          </a:p>
          <a:p>
            <a:pPr marL="0" indent="0" algn="just">
              <a:lnSpc>
                <a:spcPct val="107000"/>
              </a:lnSpc>
              <a:buNone/>
            </a:pPr>
            <a:r>
              <a:rPr lang="fr-FR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GSM</a:t>
            </a:r>
          </a:p>
          <a:p>
            <a:pPr marL="0" indent="0" algn="just">
              <a:lnSpc>
                <a:spcPct val="107000"/>
              </a:lnSpc>
              <a:buNone/>
            </a:pPr>
            <a:r>
              <a:rPr lang="fr-FR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Ultrasons</a:t>
            </a:r>
            <a:endParaRPr lang="fr-FR" sz="18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fr-FR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Station de charge, alerte batterie</a:t>
            </a:r>
            <a:br>
              <a:rPr lang="fr-FR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endParaRPr lang="fr-FR" sz="18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fr-F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Espace réservé du numéro de diapositive 11">
            <a:extLst>
              <a:ext uri="{FF2B5EF4-FFF2-40B4-BE49-F238E27FC236}">
                <a16:creationId xmlns:a16="http://schemas.microsoft.com/office/drawing/2014/main" id="{B8C307B6-EA83-6FE9-CAE7-91CA8F3CA4F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217A4F88-F7D4-4929-B1B4-8D4680E40F04}" type="slidenum">
              <a:rPr lang="fr-FR" smtClean="0"/>
              <a:pPr/>
              <a:t>9</a:t>
            </a:fld>
            <a:endParaRPr lang="fr-FR"/>
          </a:p>
        </p:txBody>
      </p:sp>
      <p:pic>
        <p:nvPicPr>
          <p:cNvPr id="33" name="Image 32">
            <a:extLst>
              <a:ext uri="{FF2B5EF4-FFF2-40B4-BE49-F238E27FC236}">
                <a16:creationId xmlns:a16="http://schemas.microsoft.com/office/drawing/2014/main" id="{064FB3FD-AA82-327F-827C-7B9DBC5E85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0361" y="1688538"/>
            <a:ext cx="3954126" cy="3782328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20274146-6300-8DF9-C2FB-F93BE1E9AC52}"/>
              </a:ext>
            </a:extLst>
          </p:cNvPr>
          <p:cNvSpPr/>
          <p:nvPr/>
        </p:nvSpPr>
        <p:spPr>
          <a:xfrm>
            <a:off x="4917613" y="2313655"/>
            <a:ext cx="3582748" cy="1735831"/>
          </a:xfrm>
          <a:prstGeom prst="rect">
            <a:avLst/>
          </a:prstGeom>
          <a:noFill/>
          <a:ln>
            <a:solidFill>
              <a:srgbClr val="F9B6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BBFE793D-D629-6382-5983-6B86197A8D78}"/>
              </a:ext>
            </a:extLst>
          </p:cNvPr>
          <p:cNvSpPr txBox="1"/>
          <p:nvPr/>
        </p:nvSpPr>
        <p:spPr>
          <a:xfrm>
            <a:off x="9295762" y="5139022"/>
            <a:ext cx="23633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u="sng" dirty="0"/>
              <a:t>Carte des locaux</a:t>
            </a:r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889ACFB8-6BD7-146D-1BA9-6775B7FBC4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8940" y="41254"/>
            <a:ext cx="499747" cy="499747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BA22D60E-C70D-AA5F-EED3-44D9928CE3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0336" y="33147"/>
            <a:ext cx="499747" cy="499747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66ECDE34-7FD9-92F1-18F3-30729F9038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7206" y="34982"/>
            <a:ext cx="497911" cy="497911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9E9BFED7-3025-CBEB-79F3-C18B2CA5A3C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0830" y="33148"/>
            <a:ext cx="499747" cy="499747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366818FF-0A29-419B-3418-E13E9BCF52F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7544" y="46726"/>
            <a:ext cx="499747" cy="499747"/>
          </a:xfrm>
          <a:prstGeom prst="rect">
            <a:avLst/>
          </a:prstGeom>
        </p:spPr>
      </p:pic>
      <p:pic>
        <p:nvPicPr>
          <p:cNvPr id="26" name="Image 25">
            <a:extLst>
              <a:ext uri="{FF2B5EF4-FFF2-40B4-BE49-F238E27FC236}">
                <a16:creationId xmlns:a16="http://schemas.microsoft.com/office/drawing/2014/main" id="{4D60473D-605C-D3CE-7D32-56F652FDAE6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4116" y="33147"/>
            <a:ext cx="499747" cy="499747"/>
          </a:xfrm>
          <a:prstGeom prst="rect">
            <a:avLst/>
          </a:prstGeom>
        </p:spPr>
      </p:pic>
      <p:pic>
        <p:nvPicPr>
          <p:cNvPr id="27" name="Image 26">
            <a:extLst>
              <a:ext uri="{FF2B5EF4-FFF2-40B4-BE49-F238E27FC236}">
                <a16:creationId xmlns:a16="http://schemas.microsoft.com/office/drawing/2014/main" id="{0045F139-29AC-5242-4895-11605A77E0C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9743" y="33146"/>
            <a:ext cx="499747" cy="499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872273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1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ème1" id="{F8D90D31-0E82-441F-979D-5CA5121051FF}" vid="{6756C6E6-5B85-46E8-8880-4CDFF9CDDAE6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1070</TotalTime>
  <Words>892</Words>
  <Application>Microsoft Office PowerPoint</Application>
  <PresentationFormat>Grand écran</PresentationFormat>
  <Paragraphs>200</Paragraphs>
  <Slides>30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30</vt:i4>
      </vt:variant>
    </vt:vector>
  </HeadingPairs>
  <TitlesOfParts>
    <vt:vector size="35" baseType="lpstr">
      <vt:lpstr>Arial</vt:lpstr>
      <vt:lpstr>Calibri</vt:lpstr>
      <vt:lpstr>Cambria Math</vt:lpstr>
      <vt:lpstr>Wingdings</vt:lpstr>
      <vt:lpstr>Thème1</vt:lpstr>
      <vt:lpstr>Présentation du projet de fin d’études</vt:lpstr>
      <vt:lpstr>Sommaire</vt:lpstr>
      <vt:lpstr>Cadre du stage</vt:lpstr>
      <vt:lpstr>Elsys Design (1/3)</vt:lpstr>
      <vt:lpstr>Contexte (2/3)</vt:lpstr>
      <vt:lpstr>Organisation (3/3)</vt:lpstr>
      <vt:lpstr>Conception</vt:lpstr>
      <vt:lpstr>Technologies utilisées (1/5)</vt:lpstr>
      <vt:lpstr>Technologies utiliisées (2/5)</vt:lpstr>
      <vt:lpstr>Répartition des tâches (3/5)</vt:lpstr>
      <vt:lpstr>Répartition des tâches (4/5)</vt:lpstr>
      <vt:lpstr>Cible (5/5)</vt:lpstr>
      <vt:lpstr>Architecture logicielle</vt:lpstr>
      <vt:lpstr>Point de départ (1/3)</vt:lpstr>
      <vt:lpstr>Contrôle du robot (2/3)</vt:lpstr>
      <vt:lpstr>L’outil manuel debug (3/3)</vt:lpstr>
      <vt:lpstr>Localisation</vt:lpstr>
      <vt:lpstr>Principe (1/2)</vt:lpstr>
      <vt:lpstr>Simulations (2/2)</vt:lpstr>
      <vt:lpstr>Navigation</vt:lpstr>
      <vt:lpstr>Logiciel (1/3)</vt:lpstr>
      <vt:lpstr>Fonctionnalités intégrées (2/3)</vt:lpstr>
      <vt:lpstr>Logiciel (3/3)</vt:lpstr>
      <vt:lpstr>Suite du projet</vt:lpstr>
      <vt:lpstr>Suite du projet</vt:lpstr>
      <vt:lpstr>Bilan du stage</vt:lpstr>
      <vt:lpstr>Bilan du stage</vt:lpstr>
      <vt:lpstr>Merci de votre écoute Avez-vous des questions? </vt:lpstr>
      <vt:lpstr>Merci de votre écoute Avez-vous des questions? </vt:lpstr>
      <vt:lpstr>Souce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Réunion d’avancement du 01/04/2022</dc:title>
  <dc:creator>Isabelle Van Leeuwen</dc:creator>
  <cp:lastModifiedBy>Lenny Laffargue</cp:lastModifiedBy>
  <cp:revision>17</cp:revision>
  <dcterms:created xsi:type="dcterms:W3CDTF">2022-04-01T08:34:25Z</dcterms:created>
  <dcterms:modified xsi:type="dcterms:W3CDTF">2022-09-06T22:21:41Z</dcterms:modified>
</cp:coreProperties>
</file>